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9" r:id="rId2"/>
    <p:sldId id="270" r:id="rId3"/>
    <p:sldId id="271" r:id="rId4"/>
    <p:sldId id="272" r:id="rId5"/>
    <p:sldId id="273" r:id="rId6"/>
    <p:sldId id="274" r:id="rId7"/>
    <p:sldId id="278" r:id="rId8"/>
    <p:sldId id="279" r:id="rId9"/>
    <p:sldId id="280" r:id="rId10"/>
    <p:sldId id="28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ECFD43-A725-4C39-9C15-800651AC398F}" type="datetimeFigureOut">
              <a:rPr lang="en-IN" smtClean="0"/>
              <a:t>20-01-2026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D86C0-829F-4897-9BB1-206E2C658551}" type="slidenum">
              <a:rPr lang="en-IN" smtClean="0"/>
              <a:t>‹#›</a:t>
            </a:fld>
            <a:endParaRPr lang="en-IN"/>
          </a:p>
        </p:txBody>
      </p:sp>
    </p:spTree>
    <p:extLst>
      <p:ext uri="{BB962C8B-B14F-4D97-AF65-F5344CB8AC3E}">
        <p14:creationId xmlns:p14="http://schemas.microsoft.com/office/powerpoint/2010/main" val="14539408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6B5D3-82B3-BA5D-4273-7176A14142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9FC0EE-F399-145B-44AA-041A35971D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247D4F6-BDF5-BBA7-CA99-B187DA0FF2B9}"/>
              </a:ext>
            </a:extLst>
          </p:cNvPr>
          <p:cNvSpPr>
            <a:spLocks noGrp="1"/>
          </p:cNvSpPr>
          <p:nvPr>
            <p:ph type="dt" sz="half" idx="10"/>
          </p:nvPr>
        </p:nvSpPr>
        <p:spPr/>
        <p:txBody>
          <a:bodyPr/>
          <a:lstStyle/>
          <a:p>
            <a:fld id="{145B2BD9-691F-43F2-B2A7-0CCE2E1D9856}" type="datetimeFigureOut">
              <a:rPr lang="en-IN" smtClean="0"/>
              <a:t>20-01-2026</a:t>
            </a:fld>
            <a:endParaRPr lang="en-IN"/>
          </a:p>
        </p:txBody>
      </p:sp>
      <p:sp>
        <p:nvSpPr>
          <p:cNvPr id="5" name="Footer Placeholder 4">
            <a:extLst>
              <a:ext uri="{FF2B5EF4-FFF2-40B4-BE49-F238E27FC236}">
                <a16:creationId xmlns:a16="http://schemas.microsoft.com/office/drawing/2014/main" id="{CD9DA9B7-AC7D-5962-0F8B-827A4D81A7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65BEAC0-0A2D-81FD-85FE-6CFAABB9039F}"/>
              </a:ext>
            </a:extLst>
          </p:cNvPr>
          <p:cNvSpPr>
            <a:spLocks noGrp="1"/>
          </p:cNvSpPr>
          <p:nvPr>
            <p:ph type="sldNum" sz="quarter" idx="12"/>
          </p:nvPr>
        </p:nvSpPr>
        <p:spPr/>
        <p:txBody>
          <a:bodyPr/>
          <a:lstStyle/>
          <a:p>
            <a:fld id="{E692BDA0-C68C-4FEF-B8F5-A0809EBE616E}" type="slidenum">
              <a:rPr lang="en-IN" smtClean="0"/>
              <a:t>‹#›</a:t>
            </a:fld>
            <a:endParaRPr lang="en-IN"/>
          </a:p>
        </p:txBody>
      </p:sp>
    </p:spTree>
    <p:extLst>
      <p:ext uri="{BB962C8B-B14F-4D97-AF65-F5344CB8AC3E}">
        <p14:creationId xmlns:p14="http://schemas.microsoft.com/office/powerpoint/2010/main" val="978420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AED0-1E4E-7DFE-BEA4-43A84E36497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2BF30A-8532-E060-E90E-EA800B1DC2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5AE54E-2CC5-3F20-4284-FC56D179AA7C}"/>
              </a:ext>
            </a:extLst>
          </p:cNvPr>
          <p:cNvSpPr>
            <a:spLocks noGrp="1"/>
          </p:cNvSpPr>
          <p:nvPr>
            <p:ph type="dt" sz="half" idx="10"/>
          </p:nvPr>
        </p:nvSpPr>
        <p:spPr/>
        <p:txBody>
          <a:bodyPr/>
          <a:lstStyle/>
          <a:p>
            <a:fld id="{145B2BD9-691F-43F2-B2A7-0CCE2E1D9856}" type="datetimeFigureOut">
              <a:rPr lang="en-IN" smtClean="0"/>
              <a:t>20-01-2026</a:t>
            </a:fld>
            <a:endParaRPr lang="en-IN"/>
          </a:p>
        </p:txBody>
      </p:sp>
      <p:sp>
        <p:nvSpPr>
          <p:cNvPr id="5" name="Footer Placeholder 4">
            <a:extLst>
              <a:ext uri="{FF2B5EF4-FFF2-40B4-BE49-F238E27FC236}">
                <a16:creationId xmlns:a16="http://schemas.microsoft.com/office/drawing/2014/main" id="{B3F1A71A-33DD-E644-02A3-D879110728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1548E9-15FD-0F6B-898D-FB86EFA5FE19}"/>
              </a:ext>
            </a:extLst>
          </p:cNvPr>
          <p:cNvSpPr>
            <a:spLocks noGrp="1"/>
          </p:cNvSpPr>
          <p:nvPr>
            <p:ph type="sldNum" sz="quarter" idx="12"/>
          </p:nvPr>
        </p:nvSpPr>
        <p:spPr/>
        <p:txBody>
          <a:bodyPr/>
          <a:lstStyle/>
          <a:p>
            <a:fld id="{E692BDA0-C68C-4FEF-B8F5-A0809EBE616E}" type="slidenum">
              <a:rPr lang="en-IN" smtClean="0"/>
              <a:t>‹#›</a:t>
            </a:fld>
            <a:endParaRPr lang="en-IN"/>
          </a:p>
        </p:txBody>
      </p:sp>
    </p:spTree>
    <p:extLst>
      <p:ext uri="{BB962C8B-B14F-4D97-AF65-F5344CB8AC3E}">
        <p14:creationId xmlns:p14="http://schemas.microsoft.com/office/powerpoint/2010/main" val="999210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2D5AED-ACA1-F516-0B4A-60C87CAAEB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B9B487-6195-087D-4A34-51E6DA453D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DD77B0-DDDC-E5AA-722C-854949616405}"/>
              </a:ext>
            </a:extLst>
          </p:cNvPr>
          <p:cNvSpPr>
            <a:spLocks noGrp="1"/>
          </p:cNvSpPr>
          <p:nvPr>
            <p:ph type="dt" sz="half" idx="10"/>
          </p:nvPr>
        </p:nvSpPr>
        <p:spPr/>
        <p:txBody>
          <a:bodyPr/>
          <a:lstStyle/>
          <a:p>
            <a:fld id="{145B2BD9-691F-43F2-B2A7-0CCE2E1D9856}" type="datetimeFigureOut">
              <a:rPr lang="en-IN" smtClean="0"/>
              <a:t>20-01-2026</a:t>
            </a:fld>
            <a:endParaRPr lang="en-IN"/>
          </a:p>
        </p:txBody>
      </p:sp>
      <p:sp>
        <p:nvSpPr>
          <p:cNvPr id="5" name="Footer Placeholder 4">
            <a:extLst>
              <a:ext uri="{FF2B5EF4-FFF2-40B4-BE49-F238E27FC236}">
                <a16:creationId xmlns:a16="http://schemas.microsoft.com/office/drawing/2014/main" id="{B2EE7370-DDBB-F8AB-F0F3-A770C9ADEC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79633A-584E-2AD6-C85A-CDC136EEEE59}"/>
              </a:ext>
            </a:extLst>
          </p:cNvPr>
          <p:cNvSpPr>
            <a:spLocks noGrp="1"/>
          </p:cNvSpPr>
          <p:nvPr>
            <p:ph type="sldNum" sz="quarter" idx="12"/>
          </p:nvPr>
        </p:nvSpPr>
        <p:spPr/>
        <p:txBody>
          <a:bodyPr/>
          <a:lstStyle/>
          <a:p>
            <a:fld id="{E692BDA0-C68C-4FEF-B8F5-A0809EBE616E}" type="slidenum">
              <a:rPr lang="en-IN" smtClean="0"/>
              <a:t>‹#›</a:t>
            </a:fld>
            <a:endParaRPr lang="en-IN"/>
          </a:p>
        </p:txBody>
      </p:sp>
    </p:spTree>
    <p:extLst>
      <p:ext uri="{BB962C8B-B14F-4D97-AF65-F5344CB8AC3E}">
        <p14:creationId xmlns:p14="http://schemas.microsoft.com/office/powerpoint/2010/main" val="4636436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03731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189310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8950149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2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65254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32524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503000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802166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37181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E7C8-CB06-3A0F-0203-FCF4A219C8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5AA99CB-2443-27D3-A158-28D22668B0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E0BA0D-5A74-AB2A-0ECA-97B420FA29AE}"/>
              </a:ext>
            </a:extLst>
          </p:cNvPr>
          <p:cNvSpPr>
            <a:spLocks noGrp="1"/>
          </p:cNvSpPr>
          <p:nvPr>
            <p:ph type="dt" sz="half" idx="10"/>
          </p:nvPr>
        </p:nvSpPr>
        <p:spPr/>
        <p:txBody>
          <a:bodyPr/>
          <a:lstStyle/>
          <a:p>
            <a:fld id="{145B2BD9-691F-43F2-B2A7-0CCE2E1D9856}" type="datetimeFigureOut">
              <a:rPr lang="en-IN" smtClean="0"/>
              <a:t>20-01-2026</a:t>
            </a:fld>
            <a:endParaRPr lang="en-IN"/>
          </a:p>
        </p:txBody>
      </p:sp>
      <p:sp>
        <p:nvSpPr>
          <p:cNvPr id="5" name="Footer Placeholder 4">
            <a:extLst>
              <a:ext uri="{FF2B5EF4-FFF2-40B4-BE49-F238E27FC236}">
                <a16:creationId xmlns:a16="http://schemas.microsoft.com/office/drawing/2014/main" id="{9B818089-6FB1-E44D-6598-627538643B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B09383-3B7C-A828-5AD7-3B257E920806}"/>
              </a:ext>
            </a:extLst>
          </p:cNvPr>
          <p:cNvSpPr>
            <a:spLocks noGrp="1"/>
          </p:cNvSpPr>
          <p:nvPr>
            <p:ph type="sldNum" sz="quarter" idx="12"/>
          </p:nvPr>
        </p:nvSpPr>
        <p:spPr/>
        <p:txBody>
          <a:bodyPr/>
          <a:lstStyle/>
          <a:p>
            <a:fld id="{E692BDA0-C68C-4FEF-B8F5-A0809EBE616E}" type="slidenum">
              <a:rPr lang="en-IN" smtClean="0"/>
              <a:t>‹#›</a:t>
            </a:fld>
            <a:endParaRPr lang="en-IN"/>
          </a:p>
        </p:txBody>
      </p:sp>
    </p:spTree>
    <p:extLst>
      <p:ext uri="{BB962C8B-B14F-4D97-AF65-F5344CB8AC3E}">
        <p14:creationId xmlns:p14="http://schemas.microsoft.com/office/powerpoint/2010/main" val="2299575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566452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5EB"/>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878798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99FF-19B6-CC50-969D-5C7121981D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6A9138-6327-1555-AEA6-3DAA6F37C6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41D256-87EF-9765-9670-33A1106B3CB0}"/>
              </a:ext>
            </a:extLst>
          </p:cNvPr>
          <p:cNvSpPr>
            <a:spLocks noGrp="1"/>
          </p:cNvSpPr>
          <p:nvPr>
            <p:ph type="dt" sz="half" idx="10"/>
          </p:nvPr>
        </p:nvSpPr>
        <p:spPr/>
        <p:txBody>
          <a:bodyPr/>
          <a:lstStyle/>
          <a:p>
            <a:fld id="{145B2BD9-691F-43F2-B2A7-0CCE2E1D9856}" type="datetimeFigureOut">
              <a:rPr lang="en-IN" smtClean="0"/>
              <a:t>20-01-2026</a:t>
            </a:fld>
            <a:endParaRPr lang="en-IN"/>
          </a:p>
        </p:txBody>
      </p:sp>
      <p:sp>
        <p:nvSpPr>
          <p:cNvPr id="5" name="Footer Placeholder 4">
            <a:extLst>
              <a:ext uri="{FF2B5EF4-FFF2-40B4-BE49-F238E27FC236}">
                <a16:creationId xmlns:a16="http://schemas.microsoft.com/office/drawing/2014/main" id="{9D65424F-216B-66E2-8CB8-95B9928C42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D299B2-A7F5-E519-D437-5F19953B65FA}"/>
              </a:ext>
            </a:extLst>
          </p:cNvPr>
          <p:cNvSpPr>
            <a:spLocks noGrp="1"/>
          </p:cNvSpPr>
          <p:nvPr>
            <p:ph type="sldNum" sz="quarter" idx="12"/>
          </p:nvPr>
        </p:nvSpPr>
        <p:spPr/>
        <p:txBody>
          <a:bodyPr/>
          <a:lstStyle/>
          <a:p>
            <a:fld id="{E692BDA0-C68C-4FEF-B8F5-A0809EBE616E}" type="slidenum">
              <a:rPr lang="en-IN" smtClean="0"/>
              <a:t>‹#›</a:t>
            </a:fld>
            <a:endParaRPr lang="en-IN"/>
          </a:p>
        </p:txBody>
      </p:sp>
    </p:spTree>
    <p:extLst>
      <p:ext uri="{BB962C8B-B14F-4D97-AF65-F5344CB8AC3E}">
        <p14:creationId xmlns:p14="http://schemas.microsoft.com/office/powerpoint/2010/main" val="15818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D05C-122D-ECE5-3F29-F2AADD8878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664CB9-2489-A753-3AE9-9A7B280B5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0B0615B-FB80-0EDD-2F90-62F137DCA38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44B6BA-DD62-45DC-1AB8-3AA733A4DB9B}"/>
              </a:ext>
            </a:extLst>
          </p:cNvPr>
          <p:cNvSpPr>
            <a:spLocks noGrp="1"/>
          </p:cNvSpPr>
          <p:nvPr>
            <p:ph type="dt" sz="half" idx="10"/>
          </p:nvPr>
        </p:nvSpPr>
        <p:spPr/>
        <p:txBody>
          <a:bodyPr/>
          <a:lstStyle/>
          <a:p>
            <a:fld id="{145B2BD9-691F-43F2-B2A7-0CCE2E1D9856}" type="datetimeFigureOut">
              <a:rPr lang="en-IN" smtClean="0"/>
              <a:t>20-01-2026</a:t>
            </a:fld>
            <a:endParaRPr lang="en-IN"/>
          </a:p>
        </p:txBody>
      </p:sp>
      <p:sp>
        <p:nvSpPr>
          <p:cNvPr id="6" name="Footer Placeholder 5">
            <a:extLst>
              <a:ext uri="{FF2B5EF4-FFF2-40B4-BE49-F238E27FC236}">
                <a16:creationId xmlns:a16="http://schemas.microsoft.com/office/drawing/2014/main" id="{4F290009-9E67-8522-0CA4-8A972FAC2A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C2DD54-8C4A-6802-74C8-8805EC24ADA6}"/>
              </a:ext>
            </a:extLst>
          </p:cNvPr>
          <p:cNvSpPr>
            <a:spLocks noGrp="1"/>
          </p:cNvSpPr>
          <p:nvPr>
            <p:ph type="sldNum" sz="quarter" idx="12"/>
          </p:nvPr>
        </p:nvSpPr>
        <p:spPr/>
        <p:txBody>
          <a:bodyPr/>
          <a:lstStyle/>
          <a:p>
            <a:fld id="{E692BDA0-C68C-4FEF-B8F5-A0809EBE616E}" type="slidenum">
              <a:rPr lang="en-IN" smtClean="0"/>
              <a:t>‹#›</a:t>
            </a:fld>
            <a:endParaRPr lang="en-IN"/>
          </a:p>
        </p:txBody>
      </p:sp>
    </p:spTree>
    <p:extLst>
      <p:ext uri="{BB962C8B-B14F-4D97-AF65-F5344CB8AC3E}">
        <p14:creationId xmlns:p14="http://schemas.microsoft.com/office/powerpoint/2010/main" val="31568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764A6-8FB4-18E0-DFC4-F36E02AD68F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5012EF-1686-000F-BC4E-B4F27C32B8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7EC067-E990-6F2C-4DB4-B1C4162FE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3710B23-A33C-A0F6-E97B-1327ACED6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A3B769-9B0C-81FB-C08F-670872A3B6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886D186-35E9-5C7A-BDBA-187A35C806C6}"/>
              </a:ext>
            </a:extLst>
          </p:cNvPr>
          <p:cNvSpPr>
            <a:spLocks noGrp="1"/>
          </p:cNvSpPr>
          <p:nvPr>
            <p:ph type="dt" sz="half" idx="10"/>
          </p:nvPr>
        </p:nvSpPr>
        <p:spPr/>
        <p:txBody>
          <a:bodyPr/>
          <a:lstStyle/>
          <a:p>
            <a:fld id="{145B2BD9-691F-43F2-B2A7-0CCE2E1D9856}" type="datetimeFigureOut">
              <a:rPr lang="en-IN" smtClean="0"/>
              <a:t>20-01-2026</a:t>
            </a:fld>
            <a:endParaRPr lang="en-IN"/>
          </a:p>
        </p:txBody>
      </p:sp>
      <p:sp>
        <p:nvSpPr>
          <p:cNvPr id="8" name="Footer Placeholder 7">
            <a:extLst>
              <a:ext uri="{FF2B5EF4-FFF2-40B4-BE49-F238E27FC236}">
                <a16:creationId xmlns:a16="http://schemas.microsoft.com/office/drawing/2014/main" id="{408FFF71-54D3-03BB-5783-25543514524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FF60565-0D67-6C33-3E01-C7FA0199D51C}"/>
              </a:ext>
            </a:extLst>
          </p:cNvPr>
          <p:cNvSpPr>
            <a:spLocks noGrp="1"/>
          </p:cNvSpPr>
          <p:nvPr>
            <p:ph type="sldNum" sz="quarter" idx="12"/>
          </p:nvPr>
        </p:nvSpPr>
        <p:spPr/>
        <p:txBody>
          <a:bodyPr/>
          <a:lstStyle/>
          <a:p>
            <a:fld id="{E692BDA0-C68C-4FEF-B8F5-A0809EBE616E}" type="slidenum">
              <a:rPr lang="en-IN" smtClean="0"/>
              <a:t>‹#›</a:t>
            </a:fld>
            <a:endParaRPr lang="en-IN"/>
          </a:p>
        </p:txBody>
      </p:sp>
    </p:spTree>
    <p:extLst>
      <p:ext uri="{BB962C8B-B14F-4D97-AF65-F5344CB8AC3E}">
        <p14:creationId xmlns:p14="http://schemas.microsoft.com/office/powerpoint/2010/main" val="3003940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CB529-781A-D0E5-D19F-8C3C55BCBD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B5ECBCE-C134-ED90-181B-F5DACD1EDED4}"/>
              </a:ext>
            </a:extLst>
          </p:cNvPr>
          <p:cNvSpPr>
            <a:spLocks noGrp="1"/>
          </p:cNvSpPr>
          <p:nvPr>
            <p:ph type="dt" sz="half" idx="10"/>
          </p:nvPr>
        </p:nvSpPr>
        <p:spPr/>
        <p:txBody>
          <a:bodyPr/>
          <a:lstStyle/>
          <a:p>
            <a:fld id="{145B2BD9-691F-43F2-B2A7-0CCE2E1D9856}" type="datetimeFigureOut">
              <a:rPr lang="en-IN" smtClean="0"/>
              <a:t>20-01-2026</a:t>
            </a:fld>
            <a:endParaRPr lang="en-IN"/>
          </a:p>
        </p:txBody>
      </p:sp>
      <p:sp>
        <p:nvSpPr>
          <p:cNvPr id="4" name="Footer Placeholder 3">
            <a:extLst>
              <a:ext uri="{FF2B5EF4-FFF2-40B4-BE49-F238E27FC236}">
                <a16:creationId xmlns:a16="http://schemas.microsoft.com/office/drawing/2014/main" id="{0598D10B-E7A4-05D7-9EED-DA5AFFF829F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6F08A6-8200-E30C-7D3B-7E9893B9D680}"/>
              </a:ext>
            </a:extLst>
          </p:cNvPr>
          <p:cNvSpPr>
            <a:spLocks noGrp="1"/>
          </p:cNvSpPr>
          <p:nvPr>
            <p:ph type="sldNum" sz="quarter" idx="12"/>
          </p:nvPr>
        </p:nvSpPr>
        <p:spPr/>
        <p:txBody>
          <a:bodyPr/>
          <a:lstStyle/>
          <a:p>
            <a:fld id="{E692BDA0-C68C-4FEF-B8F5-A0809EBE616E}" type="slidenum">
              <a:rPr lang="en-IN" smtClean="0"/>
              <a:t>‹#›</a:t>
            </a:fld>
            <a:endParaRPr lang="en-IN"/>
          </a:p>
        </p:txBody>
      </p:sp>
    </p:spTree>
    <p:extLst>
      <p:ext uri="{BB962C8B-B14F-4D97-AF65-F5344CB8AC3E}">
        <p14:creationId xmlns:p14="http://schemas.microsoft.com/office/powerpoint/2010/main" val="3942111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3809EE-ED11-4365-F44F-19EEE490A3CB}"/>
              </a:ext>
            </a:extLst>
          </p:cNvPr>
          <p:cNvSpPr>
            <a:spLocks noGrp="1"/>
          </p:cNvSpPr>
          <p:nvPr>
            <p:ph type="dt" sz="half" idx="10"/>
          </p:nvPr>
        </p:nvSpPr>
        <p:spPr/>
        <p:txBody>
          <a:bodyPr/>
          <a:lstStyle/>
          <a:p>
            <a:fld id="{145B2BD9-691F-43F2-B2A7-0CCE2E1D9856}" type="datetimeFigureOut">
              <a:rPr lang="en-IN" smtClean="0"/>
              <a:t>20-01-2026</a:t>
            </a:fld>
            <a:endParaRPr lang="en-IN"/>
          </a:p>
        </p:txBody>
      </p:sp>
      <p:sp>
        <p:nvSpPr>
          <p:cNvPr id="3" name="Footer Placeholder 2">
            <a:extLst>
              <a:ext uri="{FF2B5EF4-FFF2-40B4-BE49-F238E27FC236}">
                <a16:creationId xmlns:a16="http://schemas.microsoft.com/office/drawing/2014/main" id="{FDF72FFB-E0D7-1C19-2109-9AB1F27220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6D28C73-F53C-88D6-C3EB-92F0B73DF163}"/>
              </a:ext>
            </a:extLst>
          </p:cNvPr>
          <p:cNvSpPr>
            <a:spLocks noGrp="1"/>
          </p:cNvSpPr>
          <p:nvPr>
            <p:ph type="sldNum" sz="quarter" idx="12"/>
          </p:nvPr>
        </p:nvSpPr>
        <p:spPr/>
        <p:txBody>
          <a:bodyPr/>
          <a:lstStyle/>
          <a:p>
            <a:fld id="{E692BDA0-C68C-4FEF-B8F5-A0809EBE616E}" type="slidenum">
              <a:rPr lang="en-IN" smtClean="0"/>
              <a:t>‹#›</a:t>
            </a:fld>
            <a:endParaRPr lang="en-IN"/>
          </a:p>
        </p:txBody>
      </p:sp>
    </p:spTree>
    <p:extLst>
      <p:ext uri="{BB962C8B-B14F-4D97-AF65-F5344CB8AC3E}">
        <p14:creationId xmlns:p14="http://schemas.microsoft.com/office/powerpoint/2010/main" val="3681246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ACFE-F8CA-DCEF-EF18-3C3D58E916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4A29274-12C3-BB7B-21E9-FB052C5531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3CF0D01-05AC-34CB-F302-CEEAC18192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B25D4E-ABD6-59CE-D5EC-93EF280F5053}"/>
              </a:ext>
            </a:extLst>
          </p:cNvPr>
          <p:cNvSpPr>
            <a:spLocks noGrp="1"/>
          </p:cNvSpPr>
          <p:nvPr>
            <p:ph type="dt" sz="half" idx="10"/>
          </p:nvPr>
        </p:nvSpPr>
        <p:spPr/>
        <p:txBody>
          <a:bodyPr/>
          <a:lstStyle/>
          <a:p>
            <a:fld id="{145B2BD9-691F-43F2-B2A7-0CCE2E1D9856}" type="datetimeFigureOut">
              <a:rPr lang="en-IN" smtClean="0"/>
              <a:t>20-01-2026</a:t>
            </a:fld>
            <a:endParaRPr lang="en-IN"/>
          </a:p>
        </p:txBody>
      </p:sp>
      <p:sp>
        <p:nvSpPr>
          <p:cNvPr id="6" name="Footer Placeholder 5">
            <a:extLst>
              <a:ext uri="{FF2B5EF4-FFF2-40B4-BE49-F238E27FC236}">
                <a16:creationId xmlns:a16="http://schemas.microsoft.com/office/drawing/2014/main" id="{8D40804E-76B2-3E70-E23A-B8CE8932B7F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B6F79D-0162-88D6-AA72-786262ACD8DB}"/>
              </a:ext>
            </a:extLst>
          </p:cNvPr>
          <p:cNvSpPr>
            <a:spLocks noGrp="1"/>
          </p:cNvSpPr>
          <p:nvPr>
            <p:ph type="sldNum" sz="quarter" idx="12"/>
          </p:nvPr>
        </p:nvSpPr>
        <p:spPr/>
        <p:txBody>
          <a:bodyPr/>
          <a:lstStyle/>
          <a:p>
            <a:fld id="{E692BDA0-C68C-4FEF-B8F5-A0809EBE616E}" type="slidenum">
              <a:rPr lang="en-IN" smtClean="0"/>
              <a:t>‹#›</a:t>
            </a:fld>
            <a:endParaRPr lang="en-IN"/>
          </a:p>
        </p:txBody>
      </p:sp>
    </p:spTree>
    <p:extLst>
      <p:ext uri="{BB962C8B-B14F-4D97-AF65-F5344CB8AC3E}">
        <p14:creationId xmlns:p14="http://schemas.microsoft.com/office/powerpoint/2010/main" val="128863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8DDFD-7812-FEE2-C337-ED33B3E4B9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072693C-06A8-C6E2-9528-74E899168C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EF4A163-21FB-8A60-2EA3-769AFB3323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46993F-E731-74A1-3396-861459EED7B2}"/>
              </a:ext>
            </a:extLst>
          </p:cNvPr>
          <p:cNvSpPr>
            <a:spLocks noGrp="1"/>
          </p:cNvSpPr>
          <p:nvPr>
            <p:ph type="dt" sz="half" idx="10"/>
          </p:nvPr>
        </p:nvSpPr>
        <p:spPr/>
        <p:txBody>
          <a:bodyPr/>
          <a:lstStyle/>
          <a:p>
            <a:fld id="{145B2BD9-691F-43F2-B2A7-0CCE2E1D9856}" type="datetimeFigureOut">
              <a:rPr lang="en-IN" smtClean="0"/>
              <a:t>20-01-2026</a:t>
            </a:fld>
            <a:endParaRPr lang="en-IN"/>
          </a:p>
        </p:txBody>
      </p:sp>
      <p:sp>
        <p:nvSpPr>
          <p:cNvPr id="6" name="Footer Placeholder 5">
            <a:extLst>
              <a:ext uri="{FF2B5EF4-FFF2-40B4-BE49-F238E27FC236}">
                <a16:creationId xmlns:a16="http://schemas.microsoft.com/office/drawing/2014/main" id="{32CDFF8E-4571-44BE-0987-78821312A3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278D8E-515B-8EF5-2537-769E609487FE}"/>
              </a:ext>
            </a:extLst>
          </p:cNvPr>
          <p:cNvSpPr>
            <a:spLocks noGrp="1"/>
          </p:cNvSpPr>
          <p:nvPr>
            <p:ph type="sldNum" sz="quarter" idx="12"/>
          </p:nvPr>
        </p:nvSpPr>
        <p:spPr/>
        <p:txBody>
          <a:bodyPr/>
          <a:lstStyle/>
          <a:p>
            <a:fld id="{E692BDA0-C68C-4FEF-B8F5-A0809EBE616E}" type="slidenum">
              <a:rPr lang="en-IN" smtClean="0"/>
              <a:t>‹#›</a:t>
            </a:fld>
            <a:endParaRPr lang="en-IN"/>
          </a:p>
        </p:txBody>
      </p:sp>
    </p:spTree>
    <p:extLst>
      <p:ext uri="{BB962C8B-B14F-4D97-AF65-F5344CB8AC3E}">
        <p14:creationId xmlns:p14="http://schemas.microsoft.com/office/powerpoint/2010/main" val="2327836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D441D7-85D2-2B0B-2D7D-DF32916929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F0C152-3306-666B-EB81-82983F1E6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51B2BF4-DE47-1AF5-38E4-8B023C722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5B2BD9-691F-43F2-B2A7-0CCE2E1D9856}" type="datetimeFigureOut">
              <a:rPr lang="en-IN" smtClean="0"/>
              <a:t>20-01-2026</a:t>
            </a:fld>
            <a:endParaRPr lang="en-IN"/>
          </a:p>
        </p:txBody>
      </p:sp>
      <p:sp>
        <p:nvSpPr>
          <p:cNvPr id="5" name="Footer Placeholder 4">
            <a:extLst>
              <a:ext uri="{FF2B5EF4-FFF2-40B4-BE49-F238E27FC236}">
                <a16:creationId xmlns:a16="http://schemas.microsoft.com/office/drawing/2014/main" id="{C7A8E425-E3CD-6D3E-9D37-D937DE72F9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7E19DF0-331E-A412-16F1-ED7053B0C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2BDA0-C68C-4FEF-B8F5-A0809EBE616E}" type="slidenum">
              <a:rPr lang="en-IN" smtClean="0"/>
              <a:t>‹#›</a:t>
            </a:fld>
            <a:endParaRPr lang="en-IN"/>
          </a:p>
        </p:txBody>
      </p:sp>
    </p:spTree>
    <p:extLst>
      <p:ext uri="{BB962C8B-B14F-4D97-AF65-F5344CB8AC3E}">
        <p14:creationId xmlns:p14="http://schemas.microsoft.com/office/powerpoint/2010/main" val="2388042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5" r:id="rId16"/>
    <p:sldLayoutId id="2147483669" r:id="rId17"/>
    <p:sldLayoutId id="2147483670" r:id="rId18"/>
    <p:sldLayoutId id="2147483671" r:id="rId19"/>
    <p:sldLayoutId id="2147483672" r:id="rId20"/>
    <p:sldLayoutId id="214748367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18" Type="http://schemas.openxmlformats.org/officeDocument/2006/relationships/image" Target="../media/image70.png"/><Relationship Id="rId3" Type="http://schemas.openxmlformats.org/officeDocument/2006/relationships/image" Target="../media/image59.png"/><Relationship Id="rId21" Type="http://schemas.openxmlformats.org/officeDocument/2006/relationships/image" Target="../media/image73.svg"/><Relationship Id="rId7" Type="http://schemas.openxmlformats.org/officeDocument/2006/relationships/image" Target="../media/image61.svg"/><Relationship Id="rId12" Type="http://schemas.openxmlformats.org/officeDocument/2006/relationships/image" Target="../media/image66.png"/><Relationship Id="rId17" Type="http://schemas.openxmlformats.org/officeDocument/2006/relationships/image" Target="../media/image69.svg"/><Relationship Id="rId25" Type="http://schemas.openxmlformats.org/officeDocument/2006/relationships/image" Target="../media/image77.svg"/><Relationship Id="rId2" Type="http://schemas.openxmlformats.org/officeDocument/2006/relationships/notesSlide" Target="../notesSlides/notesSlide10.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15.xml"/><Relationship Id="rId6" Type="http://schemas.openxmlformats.org/officeDocument/2006/relationships/image" Target="../media/image60.png"/><Relationship Id="rId11" Type="http://schemas.openxmlformats.org/officeDocument/2006/relationships/image" Target="../media/image65.svg"/><Relationship Id="rId24" Type="http://schemas.openxmlformats.org/officeDocument/2006/relationships/image" Target="../media/image76.png"/><Relationship Id="rId5" Type="http://schemas.openxmlformats.org/officeDocument/2006/relationships/image" Target="../media/image39.svg"/><Relationship Id="rId15" Type="http://schemas.openxmlformats.org/officeDocument/2006/relationships/image" Target="../media/image9.svg"/><Relationship Id="rId23" Type="http://schemas.openxmlformats.org/officeDocument/2006/relationships/image" Target="../media/image75.svg"/><Relationship Id="rId10" Type="http://schemas.openxmlformats.org/officeDocument/2006/relationships/image" Target="../media/image64.png"/><Relationship Id="rId19" Type="http://schemas.openxmlformats.org/officeDocument/2006/relationships/image" Target="../media/image71.svg"/><Relationship Id="rId4" Type="http://schemas.openxmlformats.org/officeDocument/2006/relationships/image" Target="../media/image38.png"/><Relationship Id="rId9" Type="http://schemas.openxmlformats.org/officeDocument/2006/relationships/image" Target="../media/image63.svg"/><Relationship Id="rId14" Type="http://schemas.openxmlformats.org/officeDocument/2006/relationships/image" Target="../media/image8.png"/><Relationship Id="rId22"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0.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pn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3.svg"/><Relationship Id="rId9" Type="http://schemas.openxmlformats.org/officeDocument/2006/relationships/image" Target="../media/image18.sv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32.png"/><Relationship Id="rId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2.sv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png"/><Relationship Id="rId2" Type="http://schemas.openxmlformats.org/officeDocument/2006/relationships/notesSlide" Target="../notesSlides/notesSlide8.xml"/><Relationship Id="rId16" Type="http://schemas.openxmlformats.org/officeDocument/2006/relationships/image" Target="../media/image50.svg"/><Relationship Id="rId20" Type="http://schemas.openxmlformats.org/officeDocument/2006/relationships/image" Target="../media/image54.svg"/><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svg"/><Relationship Id="rId15" Type="http://schemas.openxmlformats.org/officeDocument/2006/relationships/image" Target="../media/image49.png"/><Relationship Id="rId10" Type="http://schemas.openxmlformats.org/officeDocument/2006/relationships/image" Target="../media/image44.sv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svg"/><Relationship Id="rId22" Type="http://schemas.openxmlformats.org/officeDocument/2006/relationships/image" Target="../media/image56.svg"/></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661319" y="503535"/>
            <a:ext cx="7048203" cy="383481"/>
          </a:xfrm>
          <a:prstGeom prst="rect">
            <a:avLst/>
          </a:prstGeom>
          <a:noFill/>
          <a:ln/>
        </p:spPr>
        <p:txBody>
          <a:bodyPr wrap="none" lIns="0" tIns="0" rIns="0" bIns="0" rtlCol="0" anchor="t"/>
          <a:lstStyle/>
          <a:p>
            <a:pPr>
              <a:lnSpc>
                <a:spcPts val="3000"/>
              </a:lnSpc>
            </a:pPr>
            <a:r>
              <a:rPr lang="en-US" sz="2375" dirty="0">
                <a:solidFill>
                  <a:srgbClr val="051D3A"/>
                </a:solidFill>
                <a:latin typeface="Funnel Display" pitchFamily="34" charset="0"/>
                <a:ea typeface="Funnel Display" pitchFamily="34" charset="-122"/>
                <a:cs typeface="Funnel Display" pitchFamily="34" charset="-120"/>
              </a:rPr>
              <a:t>Real-Time Use Cases: Data Architecture in Action</a:t>
            </a:r>
            <a:endParaRPr lang="en-US" sz="2375" dirty="0"/>
          </a:p>
        </p:txBody>
      </p:sp>
      <p:pic>
        <p:nvPicPr>
          <p:cNvPr id="3" name="Image 0" descr="preencoded.png"/>
          <p:cNvPicPr>
            <a:picLocks noChangeAspect="1"/>
          </p:cNvPicPr>
          <p:nvPr/>
        </p:nvPicPr>
        <p:blipFill>
          <a:blip r:embed="rId3"/>
          <a:stretch>
            <a:fillRect/>
          </a:stretch>
        </p:blipFill>
        <p:spPr>
          <a:xfrm>
            <a:off x="1661319" y="1147663"/>
            <a:ext cx="2095103" cy="1294805"/>
          </a:xfrm>
          <a:prstGeom prst="rect">
            <a:avLst/>
          </a:prstGeom>
        </p:spPr>
      </p:pic>
      <p:sp>
        <p:nvSpPr>
          <p:cNvPr id="4" name="Text 1"/>
          <p:cNvSpPr/>
          <p:nvPr/>
        </p:nvSpPr>
        <p:spPr>
          <a:xfrm>
            <a:off x="1661319" y="2572743"/>
            <a:ext cx="2095103" cy="383381"/>
          </a:xfrm>
          <a:prstGeom prst="rect">
            <a:avLst/>
          </a:prstGeom>
          <a:noFill/>
          <a:ln/>
        </p:spPr>
        <p:txBody>
          <a:bodyPr wrap="square" lIns="0" tIns="0" rIns="0" bIns="0" rtlCol="0" anchor="t"/>
          <a:lstStyle/>
          <a:p>
            <a:pPr>
              <a:lnSpc>
                <a:spcPts val="1500"/>
              </a:lnSpc>
            </a:pPr>
            <a:r>
              <a:rPr lang="en-US" sz="1167" dirty="0">
                <a:solidFill>
                  <a:srgbClr val="2B3541"/>
                </a:solidFill>
                <a:latin typeface="Funnel Display" pitchFamily="34" charset="0"/>
                <a:ea typeface="Funnel Display" pitchFamily="34" charset="-122"/>
                <a:cs typeface="Funnel Display" pitchFamily="34" charset="-120"/>
              </a:rPr>
              <a:t>Instant Driver Matching: Your Ride, On Demand</a:t>
            </a:r>
            <a:endParaRPr lang="en-US" sz="1167" dirty="0"/>
          </a:p>
        </p:txBody>
      </p:sp>
      <p:sp>
        <p:nvSpPr>
          <p:cNvPr id="5" name="Text 2"/>
          <p:cNvSpPr/>
          <p:nvPr/>
        </p:nvSpPr>
        <p:spPr>
          <a:xfrm>
            <a:off x="1661319" y="3034308"/>
            <a:ext cx="2095103" cy="3128368"/>
          </a:xfrm>
          <a:prstGeom prst="rect">
            <a:avLst/>
          </a:prstGeom>
          <a:noFill/>
          <a:ln/>
        </p:spPr>
        <p:txBody>
          <a:bodyPr wrap="square" lIns="0" tIns="0" rIns="0" bIns="0" rtlCol="0" anchor="t"/>
          <a:lstStyle/>
          <a:p>
            <a:pPr>
              <a:lnSpc>
                <a:spcPts val="1625"/>
              </a:lnSpc>
            </a:pPr>
            <a:r>
              <a:rPr lang="en-US" sz="1000" dirty="0">
                <a:solidFill>
                  <a:srgbClr val="2B3541"/>
                </a:solidFill>
                <a:latin typeface="Funnel Sans" pitchFamily="34" charset="0"/>
                <a:ea typeface="Funnel Sans" pitchFamily="34" charset="-122"/>
                <a:cs typeface="Funnel Sans" pitchFamily="34" charset="-120"/>
              </a:rPr>
              <a:t>Ever wonder how your ride appears almost instantly after you tap 'request'? Our powerful systems spring into action, rapidly scanning for the perfect driver nearby. We factor in everything from their live location to their past reliability, connecting you with an optimal match in just 1-2 seconds. This ultra-fast process doesn't just reduce your wait time; it boosts customer satisfaction and keeps our drivers efficiently on the move, leading to more completed trips and higher earnings for them.</a:t>
            </a:r>
            <a:endParaRPr lang="en-US" sz="1000" dirty="0"/>
          </a:p>
        </p:txBody>
      </p:sp>
      <p:pic>
        <p:nvPicPr>
          <p:cNvPr id="6" name="Image 1" descr="preencoded.png"/>
          <p:cNvPicPr>
            <a:picLocks noChangeAspect="1"/>
          </p:cNvPicPr>
          <p:nvPr/>
        </p:nvPicPr>
        <p:blipFill>
          <a:blip r:embed="rId4"/>
          <a:stretch>
            <a:fillRect/>
          </a:stretch>
        </p:blipFill>
        <p:spPr>
          <a:xfrm>
            <a:off x="3919339" y="1147664"/>
            <a:ext cx="2095203" cy="1294904"/>
          </a:xfrm>
          <a:prstGeom prst="rect">
            <a:avLst/>
          </a:prstGeom>
        </p:spPr>
      </p:pic>
      <p:sp>
        <p:nvSpPr>
          <p:cNvPr id="7" name="Text 3"/>
          <p:cNvSpPr/>
          <p:nvPr/>
        </p:nvSpPr>
        <p:spPr>
          <a:xfrm>
            <a:off x="3919339" y="2572842"/>
            <a:ext cx="2095203" cy="575072"/>
          </a:xfrm>
          <a:prstGeom prst="rect">
            <a:avLst/>
          </a:prstGeom>
          <a:noFill/>
          <a:ln/>
        </p:spPr>
        <p:txBody>
          <a:bodyPr wrap="square" lIns="0" tIns="0" rIns="0" bIns="0" rtlCol="0" anchor="t"/>
          <a:lstStyle/>
          <a:p>
            <a:pPr>
              <a:lnSpc>
                <a:spcPts val="1500"/>
              </a:lnSpc>
            </a:pPr>
            <a:r>
              <a:rPr lang="en-US" sz="1167" dirty="0">
                <a:solidFill>
                  <a:srgbClr val="2B3541"/>
                </a:solidFill>
                <a:latin typeface="Funnel Display" pitchFamily="34" charset="0"/>
                <a:ea typeface="Funnel Display" pitchFamily="34" charset="-122"/>
                <a:cs typeface="Funnel Display" pitchFamily="34" charset="-120"/>
              </a:rPr>
              <a:t>Smart Surge Pricing: Ensuring Rides Are Always Available</a:t>
            </a:r>
            <a:endParaRPr lang="en-US" sz="1167" dirty="0"/>
          </a:p>
        </p:txBody>
      </p:sp>
      <p:sp>
        <p:nvSpPr>
          <p:cNvPr id="8" name="Text 4"/>
          <p:cNvSpPr/>
          <p:nvPr/>
        </p:nvSpPr>
        <p:spPr>
          <a:xfrm>
            <a:off x="3919339" y="3226098"/>
            <a:ext cx="2095203" cy="3128368"/>
          </a:xfrm>
          <a:prstGeom prst="rect">
            <a:avLst/>
          </a:prstGeom>
          <a:noFill/>
          <a:ln/>
        </p:spPr>
        <p:txBody>
          <a:bodyPr wrap="square" lIns="0" tIns="0" rIns="0" bIns="0" rtlCol="0" anchor="t"/>
          <a:lstStyle/>
          <a:p>
            <a:pPr>
              <a:lnSpc>
                <a:spcPts val="1625"/>
              </a:lnSpc>
            </a:pPr>
            <a:r>
              <a:rPr lang="en-US" sz="1000" dirty="0">
                <a:solidFill>
                  <a:srgbClr val="2B3541"/>
                </a:solidFill>
                <a:latin typeface="Funnel Sans" pitchFamily="34" charset="0"/>
                <a:ea typeface="Funnel Sans" pitchFamily="34" charset="-122"/>
                <a:cs typeface="Funnel Sans" pitchFamily="34" charset="-120"/>
              </a:rPr>
              <a:t>During peak hours or bad weather, demand for rides can skyrocket. Our dynamic surge pricing isn't just about higher fares—it's about ensuring a ride is *always* available when you need it most. By constantly monitoring demand and driver availability across the city, we instantly adjust prices. This encourages more drivers to get on the road, guaranteeing service availability and optimizing revenue for the platform, all while being transparent with riders about the fare.</a:t>
            </a:r>
            <a:endParaRPr lang="en-US" sz="1000" dirty="0"/>
          </a:p>
        </p:txBody>
      </p:sp>
      <p:pic>
        <p:nvPicPr>
          <p:cNvPr id="9" name="Image 2" descr="preencoded.png"/>
          <p:cNvPicPr>
            <a:picLocks noChangeAspect="1"/>
          </p:cNvPicPr>
          <p:nvPr/>
        </p:nvPicPr>
        <p:blipFill>
          <a:blip r:embed="rId5"/>
          <a:stretch>
            <a:fillRect/>
          </a:stretch>
        </p:blipFill>
        <p:spPr>
          <a:xfrm>
            <a:off x="6177459" y="1147663"/>
            <a:ext cx="2095103" cy="1294805"/>
          </a:xfrm>
          <a:prstGeom prst="rect">
            <a:avLst/>
          </a:prstGeom>
        </p:spPr>
      </p:pic>
      <p:sp>
        <p:nvSpPr>
          <p:cNvPr id="10" name="Text 5"/>
          <p:cNvSpPr/>
          <p:nvPr/>
        </p:nvSpPr>
        <p:spPr>
          <a:xfrm>
            <a:off x="6177459" y="2572742"/>
            <a:ext cx="2095103" cy="575072"/>
          </a:xfrm>
          <a:prstGeom prst="rect">
            <a:avLst/>
          </a:prstGeom>
          <a:noFill/>
          <a:ln/>
        </p:spPr>
        <p:txBody>
          <a:bodyPr wrap="square" lIns="0" tIns="0" rIns="0" bIns="0" rtlCol="0" anchor="t"/>
          <a:lstStyle/>
          <a:p>
            <a:pPr>
              <a:lnSpc>
                <a:spcPts val="1500"/>
              </a:lnSpc>
            </a:pPr>
            <a:r>
              <a:rPr lang="en-US" sz="1167" dirty="0">
                <a:solidFill>
                  <a:srgbClr val="2B3541"/>
                </a:solidFill>
                <a:latin typeface="Funnel Display" pitchFamily="34" charset="0"/>
                <a:ea typeface="Funnel Display" pitchFamily="34" charset="-122"/>
                <a:cs typeface="Funnel Display" pitchFamily="34" charset="-120"/>
              </a:rPr>
              <a:t>Precise ETA Predictions: Peace of Mind for Every Journey</a:t>
            </a:r>
            <a:endParaRPr lang="en-US" sz="1167" dirty="0"/>
          </a:p>
        </p:txBody>
      </p:sp>
      <p:sp>
        <p:nvSpPr>
          <p:cNvPr id="11" name="Text 6"/>
          <p:cNvSpPr/>
          <p:nvPr/>
        </p:nvSpPr>
        <p:spPr>
          <a:xfrm>
            <a:off x="6177459" y="3225999"/>
            <a:ext cx="2095103" cy="2919809"/>
          </a:xfrm>
          <a:prstGeom prst="rect">
            <a:avLst/>
          </a:prstGeom>
          <a:noFill/>
          <a:ln/>
        </p:spPr>
        <p:txBody>
          <a:bodyPr wrap="square" lIns="0" tIns="0" rIns="0" bIns="0" rtlCol="0" anchor="t"/>
          <a:lstStyle/>
          <a:p>
            <a:pPr>
              <a:lnSpc>
                <a:spcPts val="1625"/>
              </a:lnSpc>
            </a:pPr>
            <a:r>
              <a:rPr lang="en-US" sz="1000" dirty="0">
                <a:solidFill>
                  <a:srgbClr val="2B3541"/>
                </a:solidFill>
                <a:latin typeface="Funnel Sans" pitchFamily="34" charset="0"/>
                <a:ea typeface="Funnel Sans" pitchFamily="34" charset="-122"/>
                <a:cs typeface="Funnel Sans" pitchFamily="34" charset="-120"/>
              </a:rPr>
              <a:t>"When will my ride arrive?" is a common question. Our sophisticated machine learning models, trained on millions of past trips and fed with real-time traffic data, provide remarkably accurate estimated times of arrival. Your ETA is continuously updated as conditions change, giving you peace of mind and reducing anxiety. This commitment to accuracy significantly enhances rider experience, leading to higher ratings and repeat business.</a:t>
            </a:r>
            <a:endParaRPr lang="en-US" sz="1000" dirty="0"/>
          </a:p>
        </p:txBody>
      </p:sp>
      <p:pic>
        <p:nvPicPr>
          <p:cNvPr id="12" name="Image 3" descr="preencoded.png"/>
          <p:cNvPicPr>
            <a:picLocks noChangeAspect="1"/>
          </p:cNvPicPr>
          <p:nvPr/>
        </p:nvPicPr>
        <p:blipFill>
          <a:blip r:embed="rId6"/>
          <a:stretch>
            <a:fillRect/>
          </a:stretch>
        </p:blipFill>
        <p:spPr>
          <a:xfrm>
            <a:off x="8435479" y="1147664"/>
            <a:ext cx="2095203" cy="1294904"/>
          </a:xfrm>
          <a:prstGeom prst="rect">
            <a:avLst/>
          </a:prstGeom>
        </p:spPr>
      </p:pic>
      <p:sp>
        <p:nvSpPr>
          <p:cNvPr id="13" name="Text 7"/>
          <p:cNvSpPr/>
          <p:nvPr/>
        </p:nvSpPr>
        <p:spPr>
          <a:xfrm>
            <a:off x="8435479" y="2572842"/>
            <a:ext cx="2095203" cy="383381"/>
          </a:xfrm>
          <a:prstGeom prst="rect">
            <a:avLst/>
          </a:prstGeom>
          <a:noFill/>
          <a:ln/>
        </p:spPr>
        <p:txBody>
          <a:bodyPr wrap="square" lIns="0" tIns="0" rIns="0" bIns="0" rtlCol="0" anchor="t"/>
          <a:lstStyle/>
          <a:p>
            <a:pPr>
              <a:lnSpc>
                <a:spcPts val="1500"/>
              </a:lnSpc>
            </a:pPr>
            <a:r>
              <a:rPr lang="en-US" sz="1167" dirty="0">
                <a:solidFill>
                  <a:srgbClr val="2B3541"/>
                </a:solidFill>
                <a:latin typeface="Funnel Display" pitchFamily="34" charset="0"/>
                <a:ea typeface="Funnel Display" pitchFamily="34" charset="-122"/>
                <a:cs typeface="Funnel Display" pitchFamily="34" charset="-120"/>
              </a:rPr>
              <a:t>Real-Time Fraud Detection: Protecting Every Transaction</a:t>
            </a:r>
            <a:endParaRPr lang="en-US" sz="1167" dirty="0"/>
          </a:p>
        </p:txBody>
      </p:sp>
      <p:sp>
        <p:nvSpPr>
          <p:cNvPr id="14" name="Text 8"/>
          <p:cNvSpPr/>
          <p:nvPr/>
        </p:nvSpPr>
        <p:spPr>
          <a:xfrm>
            <a:off x="8435479" y="3034407"/>
            <a:ext cx="2095203" cy="3128368"/>
          </a:xfrm>
          <a:prstGeom prst="rect">
            <a:avLst/>
          </a:prstGeom>
          <a:noFill/>
          <a:ln/>
        </p:spPr>
        <p:txBody>
          <a:bodyPr wrap="square" lIns="0" tIns="0" rIns="0" bIns="0" rtlCol="0" anchor="t"/>
          <a:lstStyle/>
          <a:p>
            <a:pPr>
              <a:lnSpc>
                <a:spcPts val="1625"/>
              </a:lnSpc>
            </a:pPr>
            <a:r>
              <a:rPr lang="en-US" sz="1000" dirty="0">
                <a:solidFill>
                  <a:srgbClr val="2B3541"/>
                </a:solidFill>
                <a:latin typeface="Funnel Sans" pitchFamily="34" charset="0"/>
                <a:ea typeface="Funnel Sans" pitchFamily="34" charset="-122"/>
                <a:cs typeface="Funnel Sans" pitchFamily="34" charset="-120"/>
              </a:rPr>
              <a:t>In a world of constant digital transactions, trust and security are paramount. Our advanced pattern recognition algorithms tirelessly analyze every trip and payment event as it happens, flagging suspicious activities like GPS spoofing or payment fraud the instant they occur. This robust, automated system can block fraudulent transactions immediately, safeguarding both our customers' financial security and the company's integrity, potentially saving millions in losses annually.</a:t>
            </a: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15122723"/>
          </a:xfrm>
          <a:prstGeom prst="rect">
            <a:avLst/>
          </a:prstGeom>
        </p:spPr>
      </p:pic>
      <p:sp>
        <p:nvSpPr>
          <p:cNvPr id="3" name="Shape 0"/>
          <p:cNvSpPr/>
          <p:nvPr/>
        </p:nvSpPr>
        <p:spPr>
          <a:xfrm>
            <a:off x="841177" y="239911"/>
            <a:ext cx="948829" cy="176609"/>
          </a:xfrm>
          <a:prstGeom prst="roundRect">
            <a:avLst>
              <a:gd name="adj" fmla="val 16604"/>
            </a:avLst>
          </a:prstGeom>
          <a:noFill/>
          <a:ln w="7620">
            <a:solidFill>
              <a:srgbClr val="3371A5"/>
            </a:solidFill>
            <a:prstDash val="solid"/>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9815" y="293291"/>
            <a:ext cx="69751" cy="69751"/>
          </a:xfrm>
          <a:prstGeom prst="rect">
            <a:avLst/>
          </a:prstGeom>
        </p:spPr>
      </p:pic>
      <p:sp>
        <p:nvSpPr>
          <p:cNvPr id="5" name="Text 1"/>
          <p:cNvSpPr/>
          <p:nvPr/>
        </p:nvSpPr>
        <p:spPr>
          <a:xfrm>
            <a:off x="1004392" y="272356"/>
            <a:ext cx="726976" cy="111720"/>
          </a:xfrm>
          <a:prstGeom prst="rect">
            <a:avLst/>
          </a:prstGeom>
          <a:noFill/>
          <a:ln/>
        </p:spPr>
        <p:txBody>
          <a:bodyPr wrap="none" lIns="0" tIns="0" rIns="0" bIns="0" rtlCol="0" anchor="t"/>
          <a:lstStyle/>
          <a:p>
            <a:pPr>
              <a:lnSpc>
                <a:spcPts val="875"/>
              </a:lnSpc>
            </a:pPr>
            <a:r>
              <a:rPr lang="en-US" sz="542" dirty="0">
                <a:solidFill>
                  <a:srgbClr val="3371A5"/>
                </a:solidFill>
                <a:latin typeface="Funnel Sans" pitchFamily="34" charset="0"/>
                <a:ea typeface="Funnel Sans" pitchFamily="34" charset="-122"/>
                <a:cs typeface="Funnel Sans" pitchFamily="34" charset="-120"/>
              </a:rPr>
              <a:t>BANKING INNOVATION</a:t>
            </a:r>
            <a:endParaRPr lang="en-US" sz="542" dirty="0"/>
          </a:p>
        </p:txBody>
      </p:sp>
      <p:sp>
        <p:nvSpPr>
          <p:cNvPr id="6" name="Text 2"/>
          <p:cNvSpPr/>
          <p:nvPr/>
        </p:nvSpPr>
        <p:spPr>
          <a:xfrm>
            <a:off x="841177" y="451346"/>
            <a:ext cx="5937548" cy="513358"/>
          </a:xfrm>
          <a:prstGeom prst="rect">
            <a:avLst/>
          </a:prstGeom>
          <a:noFill/>
          <a:ln/>
        </p:spPr>
        <p:txBody>
          <a:bodyPr wrap="square" lIns="0" tIns="0" rIns="0" bIns="0" rtlCol="0" anchor="t"/>
          <a:lstStyle/>
          <a:p>
            <a:pPr>
              <a:lnSpc>
                <a:spcPts val="2000"/>
              </a:lnSpc>
            </a:pPr>
            <a:r>
              <a:rPr lang="en-US" sz="1583" dirty="0">
                <a:solidFill>
                  <a:srgbClr val="051D3A"/>
                </a:solidFill>
                <a:latin typeface="Funnel Display" pitchFamily="34" charset="0"/>
                <a:ea typeface="Funnel Display" pitchFamily="34" charset="-122"/>
                <a:cs typeface="Funnel Display" pitchFamily="34" charset="-120"/>
              </a:rPr>
              <a:t>Wells Fargo's Competitive Advantage: Building the Real-Time Banking Platform</a:t>
            </a:r>
            <a:endParaRPr lang="en-US" sz="1583" dirty="0"/>
          </a:p>
        </p:txBody>
      </p:sp>
      <p:sp>
        <p:nvSpPr>
          <p:cNvPr id="7" name="Text 3"/>
          <p:cNvSpPr/>
          <p:nvPr/>
        </p:nvSpPr>
        <p:spPr>
          <a:xfrm>
            <a:off x="841177" y="1095573"/>
            <a:ext cx="5937548"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Wells Fargo is already investing heavily in AI and digital transformation. With 183 million customer relationships and $1.9 trillion in assets, they have the scale and resources to build the world's most advanced real-time banking platform. Here's how they can dominate the financial services landscape.</a:t>
            </a:r>
            <a:endParaRPr lang="en-US" sz="667" dirty="0"/>
          </a:p>
        </p:txBody>
      </p:sp>
      <p:sp>
        <p:nvSpPr>
          <p:cNvPr id="8" name="Text 4"/>
          <p:cNvSpPr/>
          <p:nvPr/>
        </p:nvSpPr>
        <p:spPr>
          <a:xfrm>
            <a:off x="841177" y="1505844"/>
            <a:ext cx="2858095"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Wells Fargo's Foundational Strengths</a:t>
            </a:r>
            <a:endParaRPr lang="en-US" sz="1292" dirty="0"/>
          </a:p>
        </p:txBody>
      </p:sp>
      <p:sp>
        <p:nvSpPr>
          <p:cNvPr id="9" name="Shape 5"/>
          <p:cNvSpPr/>
          <p:nvPr/>
        </p:nvSpPr>
        <p:spPr>
          <a:xfrm>
            <a:off x="841177" y="1842096"/>
            <a:ext cx="196354" cy="196354"/>
          </a:xfrm>
          <a:prstGeom prst="roundRect">
            <a:avLst>
              <a:gd name="adj" fmla="val 18668"/>
            </a:avLst>
          </a:prstGeom>
          <a:solidFill>
            <a:srgbClr val="FAF5EB"/>
          </a:solidFill>
          <a:ln w="7620">
            <a:solidFill>
              <a:srgbClr val="D5CDBE"/>
            </a:solidFill>
            <a:prstDash val="solid"/>
          </a:ln>
        </p:spPr>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7739" y="1878608"/>
            <a:ext cx="123131" cy="123131"/>
          </a:xfrm>
          <a:prstGeom prst="rect">
            <a:avLst/>
          </a:prstGeom>
        </p:spPr>
      </p:pic>
      <p:sp>
        <p:nvSpPr>
          <p:cNvPr id="11" name="Text 6"/>
          <p:cNvSpPr/>
          <p:nvPr/>
        </p:nvSpPr>
        <p:spPr>
          <a:xfrm>
            <a:off x="1124744" y="1872059"/>
            <a:ext cx="1159868"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Massive Customer Base</a:t>
            </a:r>
            <a:endParaRPr lang="en-US" sz="792" dirty="0"/>
          </a:p>
        </p:txBody>
      </p:sp>
      <p:sp>
        <p:nvSpPr>
          <p:cNvPr id="12" name="Text 7"/>
          <p:cNvSpPr/>
          <p:nvPr/>
        </p:nvSpPr>
        <p:spPr>
          <a:xfrm>
            <a:off x="1124744" y="2052638"/>
            <a:ext cx="5653981"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183M+ customers across retail, commercial, and wealth management provide unparalleled reach and data.</a:t>
            </a:r>
            <a:endParaRPr lang="en-US" sz="667" dirty="0"/>
          </a:p>
        </p:txBody>
      </p:sp>
      <p:sp>
        <p:nvSpPr>
          <p:cNvPr id="13" name="Shape 8"/>
          <p:cNvSpPr/>
          <p:nvPr/>
        </p:nvSpPr>
        <p:spPr>
          <a:xfrm>
            <a:off x="841177" y="2366864"/>
            <a:ext cx="196354" cy="196354"/>
          </a:xfrm>
          <a:prstGeom prst="roundRect">
            <a:avLst>
              <a:gd name="adj" fmla="val 18668"/>
            </a:avLst>
          </a:prstGeom>
          <a:solidFill>
            <a:srgbClr val="FAF5EB"/>
          </a:solidFill>
          <a:ln w="7620">
            <a:solidFill>
              <a:srgbClr val="D5CDBE"/>
            </a:solidFill>
            <a:prstDash val="solid"/>
          </a:ln>
        </p:spPr>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7739" y="2403376"/>
            <a:ext cx="123131" cy="123131"/>
          </a:xfrm>
          <a:prstGeom prst="rect">
            <a:avLst/>
          </a:prstGeom>
        </p:spPr>
      </p:pic>
      <p:sp>
        <p:nvSpPr>
          <p:cNvPr id="15" name="Text 9"/>
          <p:cNvSpPr/>
          <p:nvPr/>
        </p:nvSpPr>
        <p:spPr>
          <a:xfrm>
            <a:off x="1124744" y="2396828"/>
            <a:ext cx="1127224"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Existing AI Investments</a:t>
            </a:r>
            <a:endParaRPr lang="en-US" sz="792" dirty="0"/>
          </a:p>
        </p:txBody>
      </p:sp>
      <p:sp>
        <p:nvSpPr>
          <p:cNvPr id="16" name="Text 10"/>
          <p:cNvSpPr/>
          <p:nvPr/>
        </p:nvSpPr>
        <p:spPr>
          <a:xfrm>
            <a:off x="1124744" y="2577406"/>
            <a:ext cx="5653981"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Already deploying AI across multiple divisions, creating a strong base for real-time intelligence.</a:t>
            </a:r>
            <a:endParaRPr lang="en-US" sz="667" dirty="0"/>
          </a:p>
        </p:txBody>
      </p:sp>
      <p:sp>
        <p:nvSpPr>
          <p:cNvPr id="17" name="Shape 11"/>
          <p:cNvSpPr/>
          <p:nvPr/>
        </p:nvSpPr>
        <p:spPr>
          <a:xfrm>
            <a:off x="841177" y="2891632"/>
            <a:ext cx="196354" cy="196354"/>
          </a:xfrm>
          <a:prstGeom prst="roundRect">
            <a:avLst>
              <a:gd name="adj" fmla="val 18668"/>
            </a:avLst>
          </a:prstGeom>
          <a:solidFill>
            <a:srgbClr val="FAF5EB"/>
          </a:solidFill>
          <a:ln w="7620">
            <a:solidFill>
              <a:srgbClr val="D5CDBE"/>
            </a:solidFill>
            <a:prstDash val="solid"/>
          </a:ln>
        </p:spPr>
      </p:sp>
      <p:pic>
        <p:nvPicPr>
          <p:cNvPr id="18"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7739" y="2928145"/>
            <a:ext cx="123131" cy="123131"/>
          </a:xfrm>
          <a:prstGeom prst="rect">
            <a:avLst/>
          </a:prstGeom>
        </p:spPr>
      </p:pic>
      <p:sp>
        <p:nvSpPr>
          <p:cNvPr id="19" name="Text 12"/>
          <p:cNvSpPr/>
          <p:nvPr/>
        </p:nvSpPr>
        <p:spPr>
          <a:xfrm>
            <a:off x="1124744" y="2921595"/>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API-First Strategy</a:t>
            </a:r>
            <a:endParaRPr lang="en-US" sz="792" dirty="0"/>
          </a:p>
        </p:txBody>
      </p:sp>
      <p:sp>
        <p:nvSpPr>
          <p:cNvPr id="20" name="Text 13"/>
          <p:cNvSpPr/>
          <p:nvPr/>
        </p:nvSpPr>
        <p:spPr>
          <a:xfrm>
            <a:off x="1124744" y="3102173"/>
            <a:ext cx="5653981"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A modern approach enabling flexible and real-time data connections for seamless integration.</a:t>
            </a:r>
            <a:endParaRPr lang="en-US" sz="667" dirty="0"/>
          </a:p>
        </p:txBody>
      </p:sp>
      <p:sp>
        <p:nvSpPr>
          <p:cNvPr id="21" name="Shape 14"/>
          <p:cNvSpPr/>
          <p:nvPr/>
        </p:nvSpPr>
        <p:spPr>
          <a:xfrm>
            <a:off x="841177" y="3416400"/>
            <a:ext cx="196354" cy="196354"/>
          </a:xfrm>
          <a:prstGeom prst="roundRect">
            <a:avLst>
              <a:gd name="adj" fmla="val 18668"/>
            </a:avLst>
          </a:prstGeom>
          <a:solidFill>
            <a:srgbClr val="FAF5EB"/>
          </a:solidFill>
          <a:ln w="7620">
            <a:solidFill>
              <a:srgbClr val="D5CDBE"/>
            </a:solidFill>
            <a:prstDash val="solid"/>
          </a:ln>
        </p:spPr>
      </p:sp>
      <p:pic>
        <p:nvPicPr>
          <p:cNvPr id="22"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7739" y="3452912"/>
            <a:ext cx="123131" cy="123131"/>
          </a:xfrm>
          <a:prstGeom prst="rect">
            <a:avLst/>
          </a:prstGeom>
        </p:spPr>
      </p:pic>
      <p:sp>
        <p:nvSpPr>
          <p:cNvPr id="23" name="Text 15"/>
          <p:cNvSpPr/>
          <p:nvPr/>
        </p:nvSpPr>
        <p:spPr>
          <a:xfrm>
            <a:off x="1124744" y="3446363"/>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Global Infrastructure</a:t>
            </a:r>
            <a:endParaRPr lang="en-US" sz="792" dirty="0"/>
          </a:p>
        </p:txBody>
      </p:sp>
      <p:sp>
        <p:nvSpPr>
          <p:cNvPr id="24" name="Text 16"/>
          <p:cNvSpPr/>
          <p:nvPr/>
        </p:nvSpPr>
        <p:spPr>
          <a:xfrm>
            <a:off x="1124744" y="3626942"/>
            <a:ext cx="5653981"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Extensive data centers and processing power ready to handle massive real-time data streams.</a:t>
            </a:r>
            <a:endParaRPr lang="en-US" sz="667" dirty="0"/>
          </a:p>
        </p:txBody>
      </p:sp>
      <p:sp>
        <p:nvSpPr>
          <p:cNvPr id="25" name="Shape 17"/>
          <p:cNvSpPr/>
          <p:nvPr/>
        </p:nvSpPr>
        <p:spPr>
          <a:xfrm>
            <a:off x="841177" y="3941168"/>
            <a:ext cx="196354" cy="196354"/>
          </a:xfrm>
          <a:prstGeom prst="roundRect">
            <a:avLst>
              <a:gd name="adj" fmla="val 18668"/>
            </a:avLst>
          </a:prstGeom>
          <a:solidFill>
            <a:srgbClr val="FAF5EB"/>
          </a:solidFill>
          <a:ln w="7620">
            <a:solidFill>
              <a:srgbClr val="D5CDBE"/>
            </a:solidFill>
            <a:prstDash val="solid"/>
          </a:ln>
        </p:spPr>
      </p:sp>
      <p:pic>
        <p:nvPicPr>
          <p:cNvPr id="26" name="Image 6"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7739" y="3977680"/>
            <a:ext cx="123131" cy="123131"/>
          </a:xfrm>
          <a:prstGeom prst="rect">
            <a:avLst/>
          </a:prstGeom>
        </p:spPr>
      </p:pic>
      <p:sp>
        <p:nvSpPr>
          <p:cNvPr id="27" name="Text 18"/>
          <p:cNvSpPr/>
          <p:nvPr/>
        </p:nvSpPr>
        <p:spPr>
          <a:xfrm>
            <a:off x="1124744" y="3971132"/>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Regulatory Expertise</a:t>
            </a:r>
            <a:endParaRPr lang="en-US" sz="792" dirty="0"/>
          </a:p>
        </p:txBody>
      </p:sp>
      <p:sp>
        <p:nvSpPr>
          <p:cNvPr id="28" name="Text 19"/>
          <p:cNvSpPr/>
          <p:nvPr/>
        </p:nvSpPr>
        <p:spPr>
          <a:xfrm>
            <a:off x="1124744" y="4151709"/>
            <a:ext cx="5653981"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Proven compliance and risk management frameworks crucial for financial services innovation.</a:t>
            </a:r>
            <a:endParaRPr lang="en-US" sz="667" dirty="0"/>
          </a:p>
        </p:txBody>
      </p:sp>
      <p:sp>
        <p:nvSpPr>
          <p:cNvPr id="29" name="Shape 20"/>
          <p:cNvSpPr/>
          <p:nvPr/>
        </p:nvSpPr>
        <p:spPr>
          <a:xfrm>
            <a:off x="841177" y="4465936"/>
            <a:ext cx="196354" cy="196354"/>
          </a:xfrm>
          <a:prstGeom prst="roundRect">
            <a:avLst>
              <a:gd name="adj" fmla="val 18668"/>
            </a:avLst>
          </a:prstGeom>
          <a:solidFill>
            <a:srgbClr val="FAF5EB"/>
          </a:solidFill>
          <a:ln w="7620">
            <a:solidFill>
              <a:srgbClr val="D5CDBE"/>
            </a:solidFill>
            <a:prstDash val="solid"/>
          </a:ln>
        </p:spPr>
      </p:sp>
      <p:pic>
        <p:nvPicPr>
          <p:cNvPr id="30" name="Image 7"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7739" y="4502448"/>
            <a:ext cx="123131" cy="123131"/>
          </a:xfrm>
          <a:prstGeom prst="rect">
            <a:avLst/>
          </a:prstGeom>
        </p:spPr>
      </p:pic>
      <p:sp>
        <p:nvSpPr>
          <p:cNvPr id="31" name="Text 21"/>
          <p:cNvSpPr/>
          <p:nvPr/>
        </p:nvSpPr>
        <p:spPr>
          <a:xfrm>
            <a:off x="1124744" y="4495899"/>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Deep Customer Data</a:t>
            </a:r>
            <a:endParaRPr lang="en-US" sz="792" dirty="0"/>
          </a:p>
        </p:txBody>
      </p:sp>
      <p:sp>
        <p:nvSpPr>
          <p:cNvPr id="32" name="Text 22"/>
          <p:cNvSpPr/>
          <p:nvPr/>
        </p:nvSpPr>
        <p:spPr>
          <a:xfrm>
            <a:off x="1124744" y="4676478"/>
            <a:ext cx="5653981"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Rich transaction history and behavior patterns are a goldmine for personalized services.</a:t>
            </a:r>
            <a:endParaRPr lang="en-US" sz="667" dirty="0"/>
          </a:p>
        </p:txBody>
      </p:sp>
      <p:sp>
        <p:nvSpPr>
          <p:cNvPr id="33" name="Text 23"/>
          <p:cNvSpPr/>
          <p:nvPr/>
        </p:nvSpPr>
        <p:spPr>
          <a:xfrm>
            <a:off x="841177" y="4947047"/>
            <a:ext cx="4595317"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Unlocking Competitive Advantage: Real-Time Opportunities</a:t>
            </a:r>
            <a:endParaRPr lang="en-US" sz="1292" dirty="0"/>
          </a:p>
        </p:txBody>
      </p:sp>
      <p:sp>
        <p:nvSpPr>
          <p:cNvPr id="34" name="Shape 24"/>
          <p:cNvSpPr/>
          <p:nvPr/>
        </p:nvSpPr>
        <p:spPr>
          <a:xfrm>
            <a:off x="841177" y="5283299"/>
            <a:ext cx="2925168" cy="1218605"/>
          </a:xfrm>
          <a:prstGeom prst="roundRect">
            <a:avLst>
              <a:gd name="adj" fmla="val 5002"/>
            </a:avLst>
          </a:prstGeom>
          <a:solidFill>
            <a:srgbClr val="FAF5EB"/>
          </a:solidFill>
          <a:ln w="15240">
            <a:solidFill>
              <a:srgbClr val="D5CDBE"/>
            </a:solidFill>
            <a:prstDash val="solid"/>
          </a:ln>
        </p:spPr>
      </p:sp>
      <p:sp>
        <p:nvSpPr>
          <p:cNvPr id="35" name="Shape 25"/>
          <p:cNvSpPr/>
          <p:nvPr/>
        </p:nvSpPr>
        <p:spPr>
          <a:xfrm>
            <a:off x="828477" y="5283299"/>
            <a:ext cx="50800" cy="1218605"/>
          </a:xfrm>
          <a:prstGeom prst="roundRect">
            <a:avLst>
              <a:gd name="adj" fmla="val 72156"/>
            </a:avLst>
          </a:prstGeom>
          <a:solidFill>
            <a:srgbClr val="3371A5"/>
          </a:solidFill>
          <a:ln/>
        </p:spPr>
      </p:sp>
      <p:sp>
        <p:nvSpPr>
          <p:cNvPr id="36" name="Text 26"/>
          <p:cNvSpPr/>
          <p:nvPr/>
        </p:nvSpPr>
        <p:spPr>
          <a:xfrm>
            <a:off x="979191" y="5383213"/>
            <a:ext cx="1741884"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Real-Time Fraud Prevention at Scale</a:t>
            </a:r>
            <a:endParaRPr lang="en-US" sz="792" dirty="0"/>
          </a:p>
        </p:txBody>
      </p:sp>
      <p:sp>
        <p:nvSpPr>
          <p:cNvPr id="37" name="Text 27"/>
          <p:cNvSpPr/>
          <p:nvPr/>
        </p:nvSpPr>
        <p:spPr>
          <a:xfrm>
            <a:off x="979190" y="5563791"/>
            <a:ext cx="2687241" cy="6985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Current:</a:t>
            </a:r>
            <a:r>
              <a:rPr lang="en-US" sz="667" dirty="0">
                <a:solidFill>
                  <a:srgbClr val="2B3541"/>
                </a:solidFill>
                <a:latin typeface="Funnel Sans" pitchFamily="34" charset="0"/>
                <a:ea typeface="Funnel Sans" pitchFamily="34" charset="-122"/>
                <a:cs typeface="Funnel Sans" pitchFamily="34" charset="-120"/>
              </a:rPr>
              <a:t> Fraud often detected after transactions occur.</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WF Advantage:</a:t>
            </a:r>
            <a:r>
              <a:rPr lang="en-US" sz="667" dirty="0">
                <a:solidFill>
                  <a:srgbClr val="2B3541"/>
                </a:solidFill>
                <a:latin typeface="Funnel Sans" pitchFamily="34" charset="0"/>
                <a:ea typeface="Funnel Sans" pitchFamily="34" charset="-122"/>
                <a:cs typeface="Funnel Sans" pitchFamily="34" charset="-120"/>
              </a:rPr>
              <a:t> Detect fraud patterns across 183M customers in milliseconds using real-time stream processing.</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Impact:</a:t>
            </a:r>
            <a:r>
              <a:rPr lang="en-US" sz="667" dirty="0">
                <a:solidFill>
                  <a:srgbClr val="2B3541"/>
                </a:solidFill>
                <a:latin typeface="Funnel Sans" pitchFamily="34" charset="0"/>
                <a:ea typeface="Funnel Sans" pitchFamily="34" charset="-122"/>
                <a:cs typeface="Funnel Sans" pitchFamily="34" charset="-120"/>
              </a:rPr>
              <a:t> Prevent billions in annual fraud losses and build unparalleled customer trust.</a:t>
            </a:r>
            <a:endParaRPr lang="en-US" sz="667" dirty="0"/>
          </a:p>
        </p:txBody>
      </p:sp>
      <p:sp>
        <p:nvSpPr>
          <p:cNvPr id="38" name="Shape 28"/>
          <p:cNvSpPr/>
          <p:nvPr/>
        </p:nvSpPr>
        <p:spPr>
          <a:xfrm>
            <a:off x="3853557" y="5283299"/>
            <a:ext cx="2925168" cy="1218605"/>
          </a:xfrm>
          <a:prstGeom prst="roundRect">
            <a:avLst>
              <a:gd name="adj" fmla="val 5002"/>
            </a:avLst>
          </a:prstGeom>
          <a:solidFill>
            <a:srgbClr val="FAF5EB"/>
          </a:solidFill>
          <a:ln w="15240">
            <a:solidFill>
              <a:srgbClr val="D5CDBE"/>
            </a:solidFill>
            <a:prstDash val="solid"/>
          </a:ln>
        </p:spPr>
      </p:sp>
      <p:sp>
        <p:nvSpPr>
          <p:cNvPr id="39" name="Shape 29"/>
          <p:cNvSpPr/>
          <p:nvPr/>
        </p:nvSpPr>
        <p:spPr>
          <a:xfrm>
            <a:off x="3840857" y="5283299"/>
            <a:ext cx="50800" cy="1218605"/>
          </a:xfrm>
          <a:prstGeom prst="roundRect">
            <a:avLst>
              <a:gd name="adj" fmla="val 72156"/>
            </a:avLst>
          </a:prstGeom>
          <a:solidFill>
            <a:srgbClr val="3371A5"/>
          </a:solidFill>
          <a:ln/>
        </p:spPr>
      </p:sp>
      <p:sp>
        <p:nvSpPr>
          <p:cNvPr id="40" name="Text 30"/>
          <p:cNvSpPr/>
          <p:nvPr/>
        </p:nvSpPr>
        <p:spPr>
          <a:xfrm>
            <a:off x="3991570" y="5383213"/>
            <a:ext cx="1366441"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Hyper-Personalized Banking</a:t>
            </a:r>
            <a:endParaRPr lang="en-US" sz="792" dirty="0"/>
          </a:p>
        </p:txBody>
      </p:sp>
      <p:sp>
        <p:nvSpPr>
          <p:cNvPr id="41" name="Text 31"/>
          <p:cNvSpPr/>
          <p:nvPr/>
        </p:nvSpPr>
        <p:spPr>
          <a:xfrm>
            <a:off x="3991570" y="5563791"/>
            <a:ext cx="2687241" cy="8382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Current:</a:t>
            </a:r>
            <a:r>
              <a:rPr lang="en-US" sz="667" dirty="0">
                <a:solidFill>
                  <a:srgbClr val="2B3541"/>
                </a:solidFill>
                <a:latin typeface="Funnel Sans" pitchFamily="34" charset="0"/>
                <a:ea typeface="Funnel Sans" pitchFamily="34" charset="-122"/>
                <a:cs typeface="Funnel Sans" pitchFamily="34" charset="-120"/>
              </a:rPr>
              <a:t> Generic banking experience.</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WF Advantage:</a:t>
            </a:r>
            <a:r>
              <a:rPr lang="en-US" sz="667" dirty="0">
                <a:solidFill>
                  <a:srgbClr val="2B3541"/>
                </a:solidFill>
                <a:latin typeface="Funnel Sans" pitchFamily="34" charset="0"/>
                <a:ea typeface="Funnel Sans" pitchFamily="34" charset="-122"/>
                <a:cs typeface="Funnel Sans" pitchFamily="34" charset="-120"/>
              </a:rPr>
              <a:t> Real-time customer context (location, transaction patterns, life events) delivers personalized offers at the exact moment of need.</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Example:</a:t>
            </a:r>
            <a:r>
              <a:rPr lang="en-US" sz="667" dirty="0">
                <a:solidFill>
                  <a:srgbClr val="2B3541"/>
                </a:solidFill>
                <a:latin typeface="Funnel Sans" pitchFamily="34" charset="0"/>
                <a:ea typeface="Funnel Sans" pitchFamily="34" charset="-122"/>
                <a:cs typeface="Funnel Sans" pitchFamily="34" charset="-120"/>
              </a:rPr>
              <a:t> Customer near a car dealership receives an instant, pre-approved auto loan offer with the best rate.</a:t>
            </a:r>
            <a:endParaRPr lang="en-US" sz="667" dirty="0"/>
          </a:p>
        </p:txBody>
      </p:sp>
      <p:sp>
        <p:nvSpPr>
          <p:cNvPr id="42" name="Shape 32"/>
          <p:cNvSpPr/>
          <p:nvPr/>
        </p:nvSpPr>
        <p:spPr>
          <a:xfrm>
            <a:off x="841177" y="6589118"/>
            <a:ext cx="2925168" cy="1218605"/>
          </a:xfrm>
          <a:prstGeom prst="roundRect">
            <a:avLst>
              <a:gd name="adj" fmla="val 5002"/>
            </a:avLst>
          </a:prstGeom>
          <a:solidFill>
            <a:srgbClr val="FAF5EB"/>
          </a:solidFill>
          <a:ln w="15240">
            <a:solidFill>
              <a:srgbClr val="D5CDBE"/>
            </a:solidFill>
            <a:prstDash val="solid"/>
          </a:ln>
        </p:spPr>
      </p:sp>
      <p:sp>
        <p:nvSpPr>
          <p:cNvPr id="43" name="Shape 33"/>
          <p:cNvSpPr/>
          <p:nvPr/>
        </p:nvSpPr>
        <p:spPr>
          <a:xfrm>
            <a:off x="828477" y="6589118"/>
            <a:ext cx="50800" cy="1218605"/>
          </a:xfrm>
          <a:prstGeom prst="roundRect">
            <a:avLst>
              <a:gd name="adj" fmla="val 72156"/>
            </a:avLst>
          </a:prstGeom>
          <a:solidFill>
            <a:srgbClr val="3371A5"/>
          </a:solidFill>
          <a:ln/>
        </p:spPr>
      </p:sp>
      <p:sp>
        <p:nvSpPr>
          <p:cNvPr id="44" name="Text 34"/>
          <p:cNvSpPr/>
          <p:nvPr/>
        </p:nvSpPr>
        <p:spPr>
          <a:xfrm>
            <a:off x="979190" y="6689031"/>
            <a:ext cx="1934071"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Instant Settlement &amp; Real-Time Liquidity</a:t>
            </a:r>
            <a:endParaRPr lang="en-US" sz="792" dirty="0"/>
          </a:p>
        </p:txBody>
      </p:sp>
      <p:sp>
        <p:nvSpPr>
          <p:cNvPr id="45" name="Text 35"/>
          <p:cNvSpPr/>
          <p:nvPr/>
        </p:nvSpPr>
        <p:spPr>
          <a:xfrm>
            <a:off x="979190" y="6869608"/>
            <a:ext cx="2687241" cy="6985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Current:</a:t>
            </a:r>
            <a:r>
              <a:rPr lang="en-US" sz="667" dirty="0">
                <a:solidFill>
                  <a:srgbClr val="2B3541"/>
                </a:solidFill>
                <a:latin typeface="Funnel Sans" pitchFamily="34" charset="0"/>
                <a:ea typeface="Funnel Sans" pitchFamily="34" charset="-122"/>
                <a:cs typeface="Funnel Sans" pitchFamily="34" charset="-120"/>
              </a:rPr>
              <a:t> B2B payments take 2-3 days.</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WF Advantage:</a:t>
            </a:r>
            <a:r>
              <a:rPr lang="en-US" sz="667" dirty="0">
                <a:solidFill>
                  <a:srgbClr val="2B3541"/>
                </a:solidFill>
                <a:latin typeface="Funnel Sans" pitchFamily="34" charset="0"/>
                <a:ea typeface="Funnel Sans" pitchFamily="34" charset="-122"/>
                <a:cs typeface="Funnel Sans" pitchFamily="34" charset="-120"/>
              </a:rPr>
              <a:t> A real-time settlement platform for commercial customers, accelerating cash flow for millions of SMBs.</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Impact:</a:t>
            </a:r>
            <a:r>
              <a:rPr lang="en-US" sz="667" dirty="0">
                <a:solidFill>
                  <a:srgbClr val="2B3541"/>
                </a:solidFill>
                <a:latin typeface="Funnel Sans" pitchFamily="34" charset="0"/>
                <a:ea typeface="Funnel Sans" pitchFamily="34" charset="-122"/>
                <a:cs typeface="Funnel Sans" pitchFamily="34" charset="-120"/>
              </a:rPr>
              <a:t> Become the preferred bank for businesses that demand instant liquidity, surpassing competitors like JPMorgan Chase.</a:t>
            </a:r>
            <a:endParaRPr lang="en-US" sz="667" dirty="0"/>
          </a:p>
        </p:txBody>
      </p:sp>
      <p:sp>
        <p:nvSpPr>
          <p:cNvPr id="46" name="Shape 36"/>
          <p:cNvSpPr/>
          <p:nvPr/>
        </p:nvSpPr>
        <p:spPr>
          <a:xfrm>
            <a:off x="3853557" y="6589118"/>
            <a:ext cx="2925168" cy="1218605"/>
          </a:xfrm>
          <a:prstGeom prst="roundRect">
            <a:avLst>
              <a:gd name="adj" fmla="val 5002"/>
            </a:avLst>
          </a:prstGeom>
          <a:solidFill>
            <a:srgbClr val="FAF5EB"/>
          </a:solidFill>
          <a:ln w="15240">
            <a:solidFill>
              <a:srgbClr val="D5CDBE"/>
            </a:solidFill>
            <a:prstDash val="solid"/>
          </a:ln>
        </p:spPr>
      </p:sp>
      <p:sp>
        <p:nvSpPr>
          <p:cNvPr id="47" name="Shape 37"/>
          <p:cNvSpPr/>
          <p:nvPr/>
        </p:nvSpPr>
        <p:spPr>
          <a:xfrm>
            <a:off x="3840857" y="6589118"/>
            <a:ext cx="50800" cy="1218605"/>
          </a:xfrm>
          <a:prstGeom prst="roundRect">
            <a:avLst>
              <a:gd name="adj" fmla="val 72156"/>
            </a:avLst>
          </a:prstGeom>
          <a:solidFill>
            <a:srgbClr val="3371A5"/>
          </a:solidFill>
          <a:ln/>
        </p:spPr>
      </p:sp>
      <p:sp>
        <p:nvSpPr>
          <p:cNvPr id="48" name="Text 38"/>
          <p:cNvSpPr/>
          <p:nvPr/>
        </p:nvSpPr>
        <p:spPr>
          <a:xfrm>
            <a:off x="3991570" y="6689031"/>
            <a:ext cx="1278533"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Predictive Financial Health</a:t>
            </a:r>
            <a:endParaRPr lang="en-US" sz="792" dirty="0"/>
          </a:p>
        </p:txBody>
      </p:sp>
      <p:sp>
        <p:nvSpPr>
          <p:cNvPr id="49" name="Text 39"/>
          <p:cNvSpPr/>
          <p:nvPr/>
        </p:nvSpPr>
        <p:spPr>
          <a:xfrm>
            <a:off x="3991570" y="6869608"/>
            <a:ext cx="2687241" cy="8382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Current:</a:t>
            </a:r>
            <a:r>
              <a:rPr lang="en-US" sz="667" dirty="0">
                <a:solidFill>
                  <a:srgbClr val="2B3541"/>
                </a:solidFill>
                <a:latin typeface="Funnel Sans" pitchFamily="34" charset="0"/>
                <a:ea typeface="Funnel Sans" pitchFamily="34" charset="-122"/>
                <a:cs typeface="Funnel Sans" pitchFamily="34" charset="-120"/>
              </a:rPr>
              <a:t> Banks react to customer problems like overdrafts or missed payments.</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WF Advantage:</a:t>
            </a:r>
            <a:r>
              <a:rPr lang="en-US" sz="667" dirty="0">
                <a:solidFill>
                  <a:srgbClr val="2B3541"/>
                </a:solidFill>
                <a:latin typeface="Funnel Sans" pitchFamily="34" charset="0"/>
                <a:ea typeface="Funnel Sans" pitchFamily="34" charset="-122"/>
                <a:cs typeface="Funnel Sans" pitchFamily="34" charset="-120"/>
              </a:rPr>
              <a:t> Real-time analysis of spending patterns predicts financial stress, enabling proactive interventions.</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Impact:</a:t>
            </a:r>
            <a:r>
              <a:rPr lang="en-US" sz="667" dirty="0">
                <a:solidFill>
                  <a:srgbClr val="2B3541"/>
                </a:solidFill>
                <a:latin typeface="Funnel Sans" pitchFamily="34" charset="0"/>
                <a:ea typeface="Funnel Sans" pitchFamily="34" charset="-122"/>
                <a:cs typeface="Funnel Sans" pitchFamily="34" charset="-120"/>
              </a:rPr>
              <a:t> Stronger customer relationships, reduced defaults, and enhanced financial well-being for customers.</a:t>
            </a:r>
            <a:endParaRPr lang="en-US" sz="667" dirty="0"/>
          </a:p>
        </p:txBody>
      </p:sp>
      <p:sp>
        <p:nvSpPr>
          <p:cNvPr id="50" name="Shape 40"/>
          <p:cNvSpPr/>
          <p:nvPr/>
        </p:nvSpPr>
        <p:spPr>
          <a:xfrm>
            <a:off x="841177" y="7894935"/>
            <a:ext cx="2925168" cy="1078905"/>
          </a:xfrm>
          <a:prstGeom prst="roundRect">
            <a:avLst>
              <a:gd name="adj" fmla="val 5650"/>
            </a:avLst>
          </a:prstGeom>
          <a:solidFill>
            <a:srgbClr val="FAF5EB"/>
          </a:solidFill>
          <a:ln w="15240">
            <a:solidFill>
              <a:srgbClr val="D5CDBE"/>
            </a:solidFill>
            <a:prstDash val="solid"/>
          </a:ln>
        </p:spPr>
      </p:sp>
      <p:sp>
        <p:nvSpPr>
          <p:cNvPr id="51" name="Shape 41"/>
          <p:cNvSpPr/>
          <p:nvPr/>
        </p:nvSpPr>
        <p:spPr>
          <a:xfrm>
            <a:off x="828477" y="7894935"/>
            <a:ext cx="50800" cy="1078905"/>
          </a:xfrm>
          <a:prstGeom prst="roundRect">
            <a:avLst>
              <a:gd name="adj" fmla="val 72156"/>
            </a:avLst>
          </a:prstGeom>
          <a:solidFill>
            <a:srgbClr val="3371A5"/>
          </a:solidFill>
          <a:ln/>
        </p:spPr>
      </p:sp>
      <p:sp>
        <p:nvSpPr>
          <p:cNvPr id="52" name="Text 42"/>
          <p:cNvSpPr/>
          <p:nvPr/>
        </p:nvSpPr>
        <p:spPr>
          <a:xfrm>
            <a:off x="979190" y="7994848"/>
            <a:ext cx="1595338"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Commercial Banking Intelligence</a:t>
            </a:r>
            <a:endParaRPr lang="en-US" sz="792" dirty="0"/>
          </a:p>
        </p:txBody>
      </p:sp>
      <p:sp>
        <p:nvSpPr>
          <p:cNvPr id="53" name="Text 43"/>
          <p:cNvSpPr/>
          <p:nvPr/>
        </p:nvSpPr>
        <p:spPr>
          <a:xfrm>
            <a:off x="979190" y="8175427"/>
            <a:ext cx="2687241" cy="6985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Current:</a:t>
            </a:r>
            <a:r>
              <a:rPr lang="en-US" sz="667" dirty="0">
                <a:solidFill>
                  <a:srgbClr val="2B3541"/>
                </a:solidFill>
                <a:latin typeface="Funnel Sans" pitchFamily="34" charset="0"/>
                <a:ea typeface="Funnel Sans" pitchFamily="34" charset="-122"/>
                <a:cs typeface="Funnel Sans" pitchFamily="34" charset="-120"/>
              </a:rPr>
              <a:t> Commercial customers wait for monthly/quarterly reports.</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WF Advantage:</a:t>
            </a:r>
            <a:r>
              <a:rPr lang="en-US" sz="667" dirty="0">
                <a:solidFill>
                  <a:srgbClr val="2B3541"/>
                </a:solidFill>
                <a:latin typeface="Funnel Sans" pitchFamily="34" charset="0"/>
                <a:ea typeface="Funnel Sans" pitchFamily="34" charset="-122"/>
                <a:cs typeface="Funnel Sans" pitchFamily="34" charset="-120"/>
              </a:rPr>
              <a:t> Real-time dashboards showing cash flow, receivables, payables, and predictive forecasts.</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Impact:</a:t>
            </a:r>
            <a:r>
              <a:rPr lang="en-US" sz="667" dirty="0">
                <a:solidFill>
                  <a:srgbClr val="2B3541"/>
                </a:solidFill>
                <a:latin typeface="Funnel Sans" pitchFamily="34" charset="0"/>
                <a:ea typeface="Funnel Sans" pitchFamily="34" charset="-122"/>
                <a:cs typeface="Funnel Sans" pitchFamily="34" charset="-120"/>
              </a:rPr>
              <a:t> Position Wells Fargo as the essential operating system for business banking, outperforming Bank of America.</a:t>
            </a:r>
            <a:endParaRPr lang="en-US" sz="667" dirty="0"/>
          </a:p>
        </p:txBody>
      </p:sp>
      <p:sp>
        <p:nvSpPr>
          <p:cNvPr id="54" name="Text 44"/>
          <p:cNvSpPr/>
          <p:nvPr/>
        </p:nvSpPr>
        <p:spPr>
          <a:xfrm>
            <a:off x="841177" y="9104709"/>
            <a:ext cx="2778423"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Strategic Implementation Roadmap</a:t>
            </a:r>
            <a:endParaRPr lang="en-US" sz="1292" dirty="0"/>
          </a:p>
        </p:txBody>
      </p:sp>
      <p:pic>
        <p:nvPicPr>
          <p:cNvPr id="55" name="Image 8"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41177" y="9451876"/>
            <a:ext cx="87213" cy="87213"/>
          </a:xfrm>
          <a:prstGeom prst="rect">
            <a:avLst/>
          </a:prstGeom>
        </p:spPr>
      </p:pic>
      <p:sp>
        <p:nvSpPr>
          <p:cNvPr id="56" name="Shape 45"/>
          <p:cNvSpPr/>
          <p:nvPr/>
        </p:nvSpPr>
        <p:spPr>
          <a:xfrm>
            <a:off x="841177" y="9576395"/>
            <a:ext cx="5937548" cy="12700"/>
          </a:xfrm>
          <a:prstGeom prst="rect">
            <a:avLst/>
          </a:prstGeom>
          <a:solidFill>
            <a:srgbClr val="3371A5"/>
          </a:solidFill>
          <a:ln/>
        </p:spPr>
      </p:sp>
      <p:sp>
        <p:nvSpPr>
          <p:cNvPr id="57" name="Text 46"/>
          <p:cNvSpPr/>
          <p:nvPr/>
        </p:nvSpPr>
        <p:spPr>
          <a:xfrm>
            <a:off x="841177" y="9645353"/>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Phase 1 (2025-2026)</a:t>
            </a:r>
            <a:endParaRPr lang="en-US" sz="792" dirty="0"/>
          </a:p>
        </p:txBody>
      </p:sp>
      <p:sp>
        <p:nvSpPr>
          <p:cNvPr id="58" name="Text 47"/>
          <p:cNvSpPr/>
          <p:nvPr/>
        </p:nvSpPr>
        <p:spPr>
          <a:xfrm>
            <a:off x="841177" y="9825931"/>
            <a:ext cx="5937548"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Build real-time fraud detection and prevention system.</a:t>
            </a:r>
            <a:endParaRPr lang="en-US" sz="667" dirty="0"/>
          </a:p>
        </p:txBody>
      </p:sp>
      <p:pic>
        <p:nvPicPr>
          <p:cNvPr id="59" name="Image 9" descr="preencoded.png"/>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41177" y="10129143"/>
            <a:ext cx="87213" cy="87213"/>
          </a:xfrm>
          <a:prstGeom prst="rect">
            <a:avLst/>
          </a:prstGeom>
        </p:spPr>
      </p:pic>
      <p:sp>
        <p:nvSpPr>
          <p:cNvPr id="60" name="Shape 48"/>
          <p:cNvSpPr/>
          <p:nvPr/>
        </p:nvSpPr>
        <p:spPr>
          <a:xfrm>
            <a:off x="841177" y="10253663"/>
            <a:ext cx="5937548" cy="12700"/>
          </a:xfrm>
          <a:prstGeom prst="rect">
            <a:avLst/>
          </a:prstGeom>
          <a:solidFill>
            <a:srgbClr val="3371A5"/>
          </a:solidFill>
          <a:ln/>
        </p:spPr>
      </p:sp>
      <p:sp>
        <p:nvSpPr>
          <p:cNvPr id="61" name="Text 49"/>
          <p:cNvSpPr/>
          <p:nvPr/>
        </p:nvSpPr>
        <p:spPr>
          <a:xfrm>
            <a:off x="841177" y="10322619"/>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Phase 2 (2026-2027)</a:t>
            </a:r>
            <a:endParaRPr lang="en-US" sz="792" dirty="0"/>
          </a:p>
        </p:txBody>
      </p:sp>
      <p:sp>
        <p:nvSpPr>
          <p:cNvPr id="62" name="Text 50"/>
          <p:cNvSpPr/>
          <p:nvPr/>
        </p:nvSpPr>
        <p:spPr>
          <a:xfrm>
            <a:off x="841177" y="10503198"/>
            <a:ext cx="5937548"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Launch hyper-personalized customer experience platform.</a:t>
            </a:r>
            <a:endParaRPr lang="en-US" sz="667" dirty="0"/>
          </a:p>
        </p:txBody>
      </p:sp>
      <p:pic>
        <p:nvPicPr>
          <p:cNvPr id="63" name="Image 10" descr="preencoded.png"/>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41177" y="10806410"/>
            <a:ext cx="87213" cy="87213"/>
          </a:xfrm>
          <a:prstGeom prst="rect">
            <a:avLst/>
          </a:prstGeom>
        </p:spPr>
      </p:pic>
      <p:sp>
        <p:nvSpPr>
          <p:cNvPr id="64" name="Shape 51"/>
          <p:cNvSpPr/>
          <p:nvPr/>
        </p:nvSpPr>
        <p:spPr>
          <a:xfrm>
            <a:off x="841177" y="10930930"/>
            <a:ext cx="5937548" cy="12700"/>
          </a:xfrm>
          <a:prstGeom prst="rect">
            <a:avLst/>
          </a:prstGeom>
          <a:solidFill>
            <a:srgbClr val="3371A5"/>
          </a:solidFill>
          <a:ln/>
        </p:spPr>
      </p:sp>
      <p:sp>
        <p:nvSpPr>
          <p:cNvPr id="65" name="Text 52"/>
          <p:cNvSpPr/>
          <p:nvPr/>
        </p:nvSpPr>
        <p:spPr>
          <a:xfrm>
            <a:off x="841177" y="10999887"/>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Phase 3 (2027-2028)</a:t>
            </a:r>
            <a:endParaRPr lang="en-US" sz="792" dirty="0"/>
          </a:p>
        </p:txBody>
      </p:sp>
      <p:sp>
        <p:nvSpPr>
          <p:cNvPr id="66" name="Text 53"/>
          <p:cNvSpPr/>
          <p:nvPr/>
        </p:nvSpPr>
        <p:spPr>
          <a:xfrm>
            <a:off x="841177" y="11180465"/>
            <a:ext cx="5937548"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Deploy real-time settlement and liquidity platform.</a:t>
            </a:r>
            <a:endParaRPr lang="en-US" sz="667" dirty="0"/>
          </a:p>
        </p:txBody>
      </p:sp>
      <p:pic>
        <p:nvPicPr>
          <p:cNvPr id="67" name="Image 11" descr="preencoded.png"/>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1177" y="11483678"/>
            <a:ext cx="87213" cy="87213"/>
          </a:xfrm>
          <a:prstGeom prst="rect">
            <a:avLst/>
          </a:prstGeom>
        </p:spPr>
      </p:pic>
      <p:sp>
        <p:nvSpPr>
          <p:cNvPr id="68" name="Shape 54"/>
          <p:cNvSpPr/>
          <p:nvPr/>
        </p:nvSpPr>
        <p:spPr>
          <a:xfrm>
            <a:off x="841177" y="11608197"/>
            <a:ext cx="5937548" cy="12700"/>
          </a:xfrm>
          <a:prstGeom prst="rect">
            <a:avLst/>
          </a:prstGeom>
          <a:solidFill>
            <a:srgbClr val="3371A5"/>
          </a:solidFill>
          <a:ln/>
        </p:spPr>
      </p:sp>
      <p:sp>
        <p:nvSpPr>
          <p:cNvPr id="69" name="Text 55"/>
          <p:cNvSpPr/>
          <p:nvPr/>
        </p:nvSpPr>
        <p:spPr>
          <a:xfrm>
            <a:off x="841177" y="11677154"/>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Phase 4 (2028+)</a:t>
            </a:r>
            <a:endParaRPr lang="en-US" sz="792" dirty="0"/>
          </a:p>
        </p:txBody>
      </p:sp>
      <p:sp>
        <p:nvSpPr>
          <p:cNvPr id="70" name="Text 56"/>
          <p:cNvSpPr/>
          <p:nvPr/>
        </p:nvSpPr>
        <p:spPr>
          <a:xfrm>
            <a:off x="841177" y="11857732"/>
            <a:ext cx="5937548"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Become the AI-powered operating system for banking.</a:t>
            </a:r>
            <a:endParaRPr lang="en-US" sz="667" dirty="0"/>
          </a:p>
        </p:txBody>
      </p:sp>
      <p:sp>
        <p:nvSpPr>
          <p:cNvPr id="71" name="Text 57"/>
          <p:cNvSpPr/>
          <p:nvPr/>
        </p:nvSpPr>
        <p:spPr>
          <a:xfrm>
            <a:off x="841177" y="12193687"/>
            <a:ext cx="1913831"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Projected Market Impact</a:t>
            </a:r>
            <a:endParaRPr lang="en-US" sz="1292" dirty="0"/>
          </a:p>
        </p:txBody>
      </p:sp>
      <p:sp>
        <p:nvSpPr>
          <p:cNvPr id="72" name="Text 58"/>
          <p:cNvSpPr/>
          <p:nvPr/>
        </p:nvSpPr>
        <p:spPr>
          <a:xfrm>
            <a:off x="841177" y="12573496"/>
            <a:ext cx="1906488"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25-30%</a:t>
            </a:r>
            <a:endParaRPr lang="en-US" sz="2250" dirty="0"/>
          </a:p>
        </p:txBody>
      </p:sp>
      <p:sp>
        <p:nvSpPr>
          <p:cNvPr id="73" name="Text 59"/>
          <p:cNvSpPr/>
          <p:nvPr/>
        </p:nvSpPr>
        <p:spPr>
          <a:xfrm>
            <a:off x="1083866" y="12970371"/>
            <a:ext cx="1421110"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Increase Customer Retention</a:t>
            </a:r>
            <a:endParaRPr lang="en-US" sz="792" dirty="0"/>
          </a:p>
        </p:txBody>
      </p:sp>
      <p:sp>
        <p:nvSpPr>
          <p:cNvPr id="74" name="Text 60"/>
          <p:cNvSpPr/>
          <p:nvPr/>
        </p:nvSpPr>
        <p:spPr>
          <a:xfrm>
            <a:off x="841177" y="13150949"/>
            <a:ext cx="1906488"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Through superior, magical customer experiences.</a:t>
            </a:r>
            <a:endParaRPr lang="en-US" sz="667" dirty="0"/>
          </a:p>
        </p:txBody>
      </p:sp>
      <p:sp>
        <p:nvSpPr>
          <p:cNvPr id="75" name="Text 61"/>
          <p:cNvSpPr/>
          <p:nvPr/>
        </p:nvSpPr>
        <p:spPr>
          <a:xfrm>
            <a:off x="2856706" y="12573496"/>
            <a:ext cx="1906488"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40-50%</a:t>
            </a:r>
            <a:endParaRPr lang="en-US" sz="2250" dirty="0"/>
          </a:p>
        </p:txBody>
      </p:sp>
      <p:sp>
        <p:nvSpPr>
          <p:cNvPr id="76" name="Text 62"/>
          <p:cNvSpPr/>
          <p:nvPr/>
        </p:nvSpPr>
        <p:spPr>
          <a:xfrm>
            <a:off x="3292475" y="12970371"/>
            <a:ext cx="1034852"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Reduce Fraud Losses</a:t>
            </a:r>
            <a:endParaRPr lang="en-US" sz="792" dirty="0"/>
          </a:p>
        </p:txBody>
      </p:sp>
      <p:sp>
        <p:nvSpPr>
          <p:cNvPr id="77" name="Text 63"/>
          <p:cNvSpPr/>
          <p:nvPr/>
        </p:nvSpPr>
        <p:spPr>
          <a:xfrm>
            <a:off x="2856706" y="13150949"/>
            <a:ext cx="1906488"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Protecting both the bank and its customers more effectively.</a:t>
            </a:r>
            <a:endParaRPr lang="en-US" sz="667" dirty="0"/>
          </a:p>
        </p:txBody>
      </p:sp>
      <p:sp>
        <p:nvSpPr>
          <p:cNvPr id="78" name="Text 64"/>
          <p:cNvSpPr/>
          <p:nvPr/>
        </p:nvSpPr>
        <p:spPr>
          <a:xfrm>
            <a:off x="4872236" y="12573496"/>
            <a:ext cx="1906488"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1.5x</a:t>
            </a:r>
            <a:endParaRPr lang="en-US" sz="2250" dirty="0"/>
          </a:p>
        </p:txBody>
      </p:sp>
      <p:sp>
        <p:nvSpPr>
          <p:cNvPr id="79" name="Text 65"/>
          <p:cNvSpPr/>
          <p:nvPr/>
        </p:nvSpPr>
        <p:spPr>
          <a:xfrm>
            <a:off x="5125344" y="12970371"/>
            <a:ext cx="1400274"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Attract SMBs &amp; Commercials</a:t>
            </a:r>
            <a:endParaRPr lang="en-US" sz="792" dirty="0"/>
          </a:p>
        </p:txBody>
      </p:sp>
      <p:sp>
        <p:nvSpPr>
          <p:cNvPr id="80" name="Text 66"/>
          <p:cNvSpPr/>
          <p:nvPr/>
        </p:nvSpPr>
        <p:spPr>
          <a:xfrm>
            <a:off x="4872236" y="13150949"/>
            <a:ext cx="1906488"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Become the top choice for real-time banking needs.</a:t>
            </a:r>
            <a:endParaRPr lang="en-US" sz="667" dirty="0"/>
          </a:p>
        </p:txBody>
      </p:sp>
      <p:sp>
        <p:nvSpPr>
          <p:cNvPr id="81" name="Text 67"/>
          <p:cNvSpPr/>
          <p:nvPr/>
        </p:nvSpPr>
        <p:spPr>
          <a:xfrm>
            <a:off x="2856706" y="13648432"/>
            <a:ext cx="1906488"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20%</a:t>
            </a:r>
            <a:endParaRPr lang="en-US" sz="2250" dirty="0"/>
          </a:p>
        </p:txBody>
      </p:sp>
      <p:sp>
        <p:nvSpPr>
          <p:cNvPr id="82" name="Text 68"/>
          <p:cNvSpPr/>
          <p:nvPr/>
        </p:nvSpPr>
        <p:spPr>
          <a:xfrm>
            <a:off x="3136404" y="14045307"/>
            <a:ext cx="1347093"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Command Premium Pricing</a:t>
            </a:r>
            <a:endParaRPr lang="en-US" sz="792" dirty="0"/>
          </a:p>
        </p:txBody>
      </p:sp>
      <p:sp>
        <p:nvSpPr>
          <p:cNvPr id="83" name="Text 69"/>
          <p:cNvSpPr/>
          <p:nvPr/>
        </p:nvSpPr>
        <p:spPr>
          <a:xfrm>
            <a:off x="2856706" y="14225885"/>
            <a:ext cx="1906488"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Reflecting the unmatched value of superior service.</a:t>
            </a:r>
            <a:endParaRPr lang="en-US" sz="667" dirty="0"/>
          </a:p>
        </p:txBody>
      </p:sp>
      <p:sp>
        <p:nvSpPr>
          <p:cNvPr id="84" name="Text 70"/>
          <p:cNvSpPr/>
          <p:nvPr/>
        </p:nvSpPr>
        <p:spPr>
          <a:xfrm>
            <a:off x="841177" y="14603413"/>
            <a:ext cx="5937548"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Wells Fargo has the scale, resources, and customer base to build the 'Uber of banking.' The bank that masters real-time intelligence will dominate the next decade of financial services. Wells Fargo is uniquely positioned to be that bank, leaving competitors like JPMorgan Chase and Citibank behind.</a:t>
            </a:r>
            <a:endParaRPr lang="en-US" sz="66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AF5EB">
              <a:alpha val="85000"/>
            </a:srgbClr>
          </a:solidFill>
          <a:ln/>
        </p:spPr>
      </p:sp>
      <p:sp>
        <p:nvSpPr>
          <p:cNvPr id="4" name="Shape 1"/>
          <p:cNvSpPr/>
          <p:nvPr/>
        </p:nvSpPr>
        <p:spPr>
          <a:xfrm>
            <a:off x="3127177" y="450057"/>
            <a:ext cx="885528" cy="163909"/>
          </a:xfrm>
          <a:prstGeom prst="roundRect">
            <a:avLst>
              <a:gd name="adj" fmla="val 17891"/>
            </a:avLst>
          </a:prstGeom>
          <a:solidFill>
            <a:srgbClr val="D8E7F3"/>
          </a:solidFill>
          <a:ln/>
        </p:spPr>
      </p:sp>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79465" y="497086"/>
            <a:ext cx="69751" cy="69751"/>
          </a:xfrm>
          <a:prstGeom prst="rect">
            <a:avLst/>
          </a:prstGeom>
        </p:spPr>
      </p:pic>
      <p:sp>
        <p:nvSpPr>
          <p:cNvPr id="6" name="Text 2"/>
          <p:cNvSpPr/>
          <p:nvPr/>
        </p:nvSpPr>
        <p:spPr>
          <a:xfrm>
            <a:off x="3284042" y="476151"/>
            <a:ext cx="676374" cy="111720"/>
          </a:xfrm>
          <a:prstGeom prst="rect">
            <a:avLst/>
          </a:prstGeom>
          <a:noFill/>
          <a:ln/>
        </p:spPr>
        <p:txBody>
          <a:bodyPr wrap="none" lIns="0" tIns="0" rIns="0" bIns="0" rtlCol="0" anchor="t"/>
          <a:lstStyle/>
          <a:p>
            <a:pPr>
              <a:lnSpc>
                <a:spcPts val="875"/>
              </a:lnSpc>
            </a:pPr>
            <a:r>
              <a:rPr lang="en-US" sz="542" dirty="0">
                <a:solidFill>
                  <a:srgbClr val="2B3541"/>
                </a:solidFill>
                <a:latin typeface="Funnel Sans" pitchFamily="34" charset="0"/>
                <a:ea typeface="Funnel Sans" pitchFamily="34" charset="-122"/>
                <a:cs typeface="Funnel Sans" pitchFamily="34" charset="-120"/>
              </a:rPr>
              <a:t>RELIABILITY &amp; SCALE</a:t>
            </a:r>
            <a:endParaRPr lang="en-US" sz="542" dirty="0"/>
          </a:p>
        </p:txBody>
      </p:sp>
      <p:sp>
        <p:nvSpPr>
          <p:cNvPr id="7" name="Text 3"/>
          <p:cNvSpPr/>
          <p:nvPr/>
        </p:nvSpPr>
        <p:spPr>
          <a:xfrm>
            <a:off x="3127177" y="648792"/>
            <a:ext cx="5852716" cy="256679"/>
          </a:xfrm>
          <a:prstGeom prst="rect">
            <a:avLst/>
          </a:prstGeom>
          <a:noFill/>
          <a:ln/>
        </p:spPr>
        <p:txBody>
          <a:bodyPr wrap="none" lIns="0" tIns="0" rIns="0" bIns="0" rtlCol="0" anchor="t"/>
          <a:lstStyle/>
          <a:p>
            <a:pPr>
              <a:lnSpc>
                <a:spcPts val="2000"/>
              </a:lnSpc>
            </a:pPr>
            <a:r>
              <a:rPr lang="en-US" sz="1583" dirty="0">
                <a:solidFill>
                  <a:srgbClr val="051D3A"/>
                </a:solidFill>
                <a:latin typeface="Funnel Display" pitchFamily="34" charset="0"/>
                <a:ea typeface="Funnel Display" pitchFamily="34" charset="-122"/>
                <a:cs typeface="Funnel Display" pitchFamily="34" charset="-120"/>
              </a:rPr>
              <a:t>Uninterrupted Service: Building Systems That Never Fail You</a:t>
            </a:r>
            <a:endParaRPr lang="en-US" sz="1583" dirty="0"/>
          </a:p>
        </p:txBody>
      </p:sp>
      <p:sp>
        <p:nvSpPr>
          <p:cNvPr id="8" name="Text 4"/>
          <p:cNvSpPr/>
          <p:nvPr/>
        </p:nvSpPr>
        <p:spPr>
          <a:xfrm>
            <a:off x="3127177" y="1036340"/>
            <a:ext cx="5937548" cy="4191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Imagine a world where your essential services just... stop. At Uber, we understand that reliability isn't just a technical term – it's the bedrock of customer trust and business success. Our architecture is engineered to be as robust as a city's emergency services, designed to perform perfectly even when unexpected events occur, ensuring your journey is always smooth and secure.</a:t>
            </a:r>
            <a:endParaRPr lang="en-US" sz="667" dirty="0"/>
          </a:p>
        </p:txBody>
      </p:sp>
      <p:sp>
        <p:nvSpPr>
          <p:cNvPr id="9" name="Text 5"/>
          <p:cNvSpPr/>
          <p:nvPr/>
        </p:nvSpPr>
        <p:spPr>
          <a:xfrm>
            <a:off x="3127177" y="1640781"/>
            <a:ext cx="2171105"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Our Digital Safety Nets: Handling Any Hiccup</a:t>
            </a:r>
            <a:endParaRPr lang="en-US" sz="792" dirty="0"/>
          </a:p>
        </p:txBody>
      </p:sp>
      <p:sp>
        <p:nvSpPr>
          <p:cNvPr id="10" name="Text 6"/>
          <p:cNvSpPr/>
          <p:nvPr/>
        </p:nvSpPr>
        <p:spPr>
          <a:xfrm>
            <a:off x="3127177" y="1856283"/>
            <a:ext cx="2862263" cy="5588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Just like a city has multiple power lines and backup generators to prevent blackouts, our system is built to withstand failures at every turn. We assume things *will* go wrong, so our systems are ready for anything, preventing disruptions before they even impact you.</a:t>
            </a:r>
            <a:endParaRPr lang="en-US" sz="667" dirty="0"/>
          </a:p>
        </p:txBody>
      </p:sp>
      <p:sp>
        <p:nvSpPr>
          <p:cNvPr id="11" name="Text 7"/>
          <p:cNvSpPr/>
          <p:nvPr/>
        </p:nvSpPr>
        <p:spPr>
          <a:xfrm>
            <a:off x="3127177" y="2493566"/>
            <a:ext cx="2862263" cy="5588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Kafka Replication: Always a Backup!</a:t>
            </a:r>
            <a:r>
              <a:rPr lang="en-US" sz="667" dirty="0">
                <a:solidFill>
                  <a:srgbClr val="2B3541"/>
                </a:solidFill>
                <a:latin typeface="Funnel Sans" pitchFamily="34" charset="0"/>
                <a:ea typeface="Funnel Sans" pitchFamily="34" charset="-122"/>
                <a:cs typeface="Funnel Sans" pitchFamily="34" charset="-120"/>
              </a:rPr>
              <a:t> Every piece of crucial information (like your ride request) is copied and stored in multiple locations. If one server goes down, another instantly takes over, so your data is never lost, and your ride request is always processed.</a:t>
            </a:r>
            <a:endParaRPr lang="en-US" sz="667" dirty="0"/>
          </a:p>
        </p:txBody>
      </p:sp>
      <p:sp>
        <p:nvSpPr>
          <p:cNvPr id="12" name="Text 8"/>
          <p:cNvSpPr/>
          <p:nvPr/>
        </p:nvSpPr>
        <p:spPr>
          <a:xfrm>
            <a:off x="3127177" y="3082826"/>
            <a:ext cx="2862263" cy="6985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Flink Checkpointing: Picking Up Where We Left Off.</a:t>
            </a:r>
            <a:r>
              <a:rPr lang="en-US" sz="667" dirty="0">
                <a:solidFill>
                  <a:srgbClr val="2B3541"/>
                </a:solidFill>
                <a:latin typeface="Funnel Sans" pitchFamily="34" charset="0"/>
                <a:ea typeface="Funnel Sans" pitchFamily="34" charset="-122"/>
                <a:cs typeface="Funnel Sans" pitchFamily="34" charset="-120"/>
              </a:rPr>
              <a:t> For complex tasks like tracking your driver's route, our system regularly saves its progress. If something unexpected happens, it simply restarts from the last save point, ensuring every calculation is correct and no detail is missed.</a:t>
            </a:r>
            <a:endParaRPr lang="en-US" sz="667" dirty="0"/>
          </a:p>
        </p:txBody>
      </p:sp>
      <p:sp>
        <p:nvSpPr>
          <p:cNvPr id="13" name="Text 9"/>
          <p:cNvSpPr/>
          <p:nvPr/>
        </p:nvSpPr>
        <p:spPr>
          <a:xfrm>
            <a:off x="3127177" y="3811786"/>
            <a:ext cx="2862263" cy="5588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Database Redundancy: Your Data, Protected.</a:t>
            </a:r>
            <a:r>
              <a:rPr lang="en-US" sz="667" dirty="0">
                <a:solidFill>
                  <a:srgbClr val="2B3541"/>
                </a:solidFill>
                <a:latin typeface="Funnel Sans" pitchFamily="34" charset="0"/>
                <a:ea typeface="Funnel Sans" pitchFamily="34" charset="-122"/>
                <a:cs typeface="Funnel Sans" pitchFamily="34" charset="-120"/>
              </a:rPr>
              <a:t> Our main databases always have active standbys. It's like having a duplicate brain for all our operations. If the primary system falters, the backup seamlessly steps in, guaranteeing continuous access to vital information.</a:t>
            </a:r>
            <a:endParaRPr lang="en-US" sz="667" dirty="0"/>
          </a:p>
        </p:txBody>
      </p:sp>
      <p:sp>
        <p:nvSpPr>
          <p:cNvPr id="14" name="Text 10"/>
          <p:cNvSpPr/>
          <p:nvPr/>
        </p:nvSpPr>
        <p:spPr>
          <a:xfrm>
            <a:off x="3127177" y="4401046"/>
            <a:ext cx="2862263" cy="6985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Circuit Breakers: Preventing a Domino Effect.</a:t>
            </a:r>
            <a:r>
              <a:rPr lang="en-US" sz="667" dirty="0">
                <a:solidFill>
                  <a:srgbClr val="2B3541"/>
                </a:solidFill>
                <a:latin typeface="Funnel Sans" pitchFamily="34" charset="0"/>
                <a:ea typeface="Funnel Sans" pitchFamily="34" charset="-122"/>
                <a:cs typeface="Funnel Sans" pitchFamily="34" charset="-120"/>
              </a:rPr>
              <a:t> If one part of our system gets overwhelmed, like a busy street during rush hour, our "circuit breakers" kick in. Instead of letting the problem spread and cause a system-wide crash, they isolate the issue, ensuring other services remain unaffected and responsive.</a:t>
            </a:r>
            <a:endParaRPr lang="en-US" sz="667" dirty="0"/>
          </a:p>
        </p:txBody>
      </p:sp>
      <p:sp>
        <p:nvSpPr>
          <p:cNvPr id="15" name="Text 11"/>
          <p:cNvSpPr/>
          <p:nvPr/>
        </p:nvSpPr>
        <p:spPr>
          <a:xfrm>
            <a:off x="6208713" y="1640781"/>
            <a:ext cx="2086968"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Seeing Everything: Our Eyes on the System</a:t>
            </a:r>
            <a:endParaRPr lang="en-US" sz="792" dirty="0"/>
          </a:p>
        </p:txBody>
      </p:sp>
      <p:sp>
        <p:nvSpPr>
          <p:cNvPr id="16" name="Text 12"/>
          <p:cNvSpPr/>
          <p:nvPr/>
        </p:nvSpPr>
        <p:spPr>
          <a:xfrm>
            <a:off x="6208713" y="1856283"/>
            <a:ext cx="2862263" cy="5588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Think of it like a control tower monitoring every flight, or a doctor checking vital signs. We constantly watch over our entire digital infrastructure, from individual servers to broad trends, to catch and fix issues often before they even become noticeable.</a:t>
            </a:r>
            <a:endParaRPr lang="en-US" sz="667" dirty="0"/>
          </a:p>
        </p:txBody>
      </p:sp>
      <p:sp>
        <p:nvSpPr>
          <p:cNvPr id="17" name="Text 13"/>
          <p:cNvSpPr/>
          <p:nvPr/>
        </p:nvSpPr>
        <p:spPr>
          <a:xfrm>
            <a:off x="6208713" y="2493566"/>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Kafka Lag Monitoring:</a:t>
            </a:r>
            <a:r>
              <a:rPr lang="en-US" sz="667" dirty="0">
                <a:solidFill>
                  <a:srgbClr val="2B3541"/>
                </a:solidFill>
                <a:latin typeface="Funnel Sans" pitchFamily="34" charset="0"/>
                <a:ea typeface="Funnel Sans" pitchFamily="34" charset="-122"/>
                <a:cs typeface="Funnel Sans" pitchFamily="34" charset="-120"/>
              </a:rPr>
              <a:t> We instantly know if information isn't flowing as fast as it should, preventing bottlenecks.</a:t>
            </a:r>
            <a:endParaRPr lang="en-US" sz="667" dirty="0"/>
          </a:p>
        </p:txBody>
      </p:sp>
      <p:sp>
        <p:nvSpPr>
          <p:cNvPr id="18" name="Text 14"/>
          <p:cNvSpPr/>
          <p:nvPr/>
        </p:nvSpPr>
        <p:spPr>
          <a:xfrm>
            <a:off x="6208713" y="2803426"/>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Flink Job Metrics:</a:t>
            </a:r>
            <a:r>
              <a:rPr lang="en-US" sz="667" dirty="0">
                <a:solidFill>
                  <a:srgbClr val="2B3541"/>
                </a:solidFill>
                <a:latin typeface="Funnel Sans" pitchFamily="34" charset="0"/>
                <a:ea typeface="Funnel Sans" pitchFamily="34" charset="-122"/>
                <a:cs typeface="Funnel Sans" pitchFamily="34" charset="-120"/>
              </a:rPr>
              <a:t> We track how efficiently our data processing is running, ensuring rapid responses.</a:t>
            </a:r>
            <a:endParaRPr lang="en-US" sz="667" dirty="0"/>
          </a:p>
        </p:txBody>
      </p:sp>
      <p:sp>
        <p:nvSpPr>
          <p:cNvPr id="19" name="Text 15"/>
          <p:cNvSpPr/>
          <p:nvPr/>
        </p:nvSpPr>
        <p:spPr>
          <a:xfrm>
            <a:off x="6208713" y="3113286"/>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Database Performance Metrics:</a:t>
            </a:r>
            <a:r>
              <a:rPr lang="en-US" sz="667" dirty="0">
                <a:solidFill>
                  <a:srgbClr val="2B3541"/>
                </a:solidFill>
                <a:latin typeface="Funnel Sans" pitchFamily="34" charset="0"/>
                <a:ea typeface="Funnel Sans" pitchFamily="34" charset="-122"/>
                <a:cs typeface="Funnel Sans" pitchFamily="34" charset="-120"/>
              </a:rPr>
              <a:t> Constant checks ensure our data is always accessible and performing optimally.</a:t>
            </a:r>
            <a:endParaRPr lang="en-US" sz="667" dirty="0"/>
          </a:p>
        </p:txBody>
      </p:sp>
      <p:sp>
        <p:nvSpPr>
          <p:cNvPr id="20" name="Text 16"/>
          <p:cNvSpPr/>
          <p:nvPr/>
        </p:nvSpPr>
        <p:spPr>
          <a:xfrm>
            <a:off x="6208713" y="3423146"/>
            <a:ext cx="2862263" cy="4191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Application-Level Metrics:</a:t>
            </a:r>
            <a:r>
              <a:rPr lang="en-US" sz="667" dirty="0">
                <a:solidFill>
                  <a:srgbClr val="2B3541"/>
                </a:solidFill>
                <a:latin typeface="Funnel Sans" pitchFamily="34" charset="0"/>
                <a:ea typeface="Funnel Sans" pitchFamily="34" charset="-122"/>
                <a:cs typeface="Funnel Sans" pitchFamily="34" charset="-120"/>
              </a:rPr>
              <a:t> We monitor key business indicators, like how many rides are completed, to ensure our services meet expectations.</a:t>
            </a:r>
            <a:endParaRPr lang="en-US" sz="667" dirty="0"/>
          </a:p>
        </p:txBody>
      </p:sp>
      <p:sp>
        <p:nvSpPr>
          <p:cNvPr id="21" name="Text 17"/>
          <p:cNvSpPr/>
          <p:nvPr/>
        </p:nvSpPr>
        <p:spPr>
          <a:xfrm>
            <a:off x="6208713" y="3872707"/>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Distributed Tracing:</a:t>
            </a:r>
            <a:r>
              <a:rPr lang="en-US" sz="667" dirty="0">
                <a:solidFill>
                  <a:srgbClr val="2B3541"/>
                </a:solidFill>
                <a:latin typeface="Funnel Sans" pitchFamily="34" charset="0"/>
                <a:ea typeface="Funnel Sans" pitchFamily="34" charset="-122"/>
                <a:cs typeface="Funnel Sans" pitchFamily="34" charset="-120"/>
              </a:rPr>
              <a:t> Like a GPS for every request, we can follow its journey through our complex system to pinpoint any slowdowns.</a:t>
            </a:r>
            <a:endParaRPr lang="en-US" sz="667" dirty="0"/>
          </a:p>
        </p:txBody>
      </p:sp>
      <p:sp>
        <p:nvSpPr>
          <p:cNvPr id="22" name="Text 18"/>
          <p:cNvSpPr/>
          <p:nvPr/>
        </p:nvSpPr>
        <p:spPr>
          <a:xfrm>
            <a:off x="3127177" y="5271691"/>
            <a:ext cx="1906488"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99.99%</a:t>
            </a:r>
            <a:endParaRPr lang="en-US" sz="2250" dirty="0"/>
          </a:p>
        </p:txBody>
      </p:sp>
      <p:sp>
        <p:nvSpPr>
          <p:cNvPr id="23" name="Text 19"/>
          <p:cNvSpPr/>
          <p:nvPr/>
        </p:nvSpPr>
        <p:spPr>
          <a:xfrm>
            <a:off x="3567014" y="5668566"/>
            <a:ext cx="1026716"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Rock-Solid Uptime</a:t>
            </a:r>
            <a:endParaRPr lang="en-US" sz="792" dirty="0"/>
          </a:p>
        </p:txBody>
      </p:sp>
      <p:sp>
        <p:nvSpPr>
          <p:cNvPr id="24" name="Text 20"/>
          <p:cNvSpPr/>
          <p:nvPr/>
        </p:nvSpPr>
        <p:spPr>
          <a:xfrm>
            <a:off x="3127177" y="5849144"/>
            <a:ext cx="1906488" cy="5588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Our commitment to near-perfect annual availability means rides are always there when you need them, protecting your peace of mind and our revenue.</a:t>
            </a:r>
            <a:endParaRPr lang="en-US" sz="667" dirty="0"/>
          </a:p>
        </p:txBody>
      </p:sp>
      <p:sp>
        <p:nvSpPr>
          <p:cNvPr id="25" name="Text 21"/>
          <p:cNvSpPr/>
          <p:nvPr/>
        </p:nvSpPr>
        <p:spPr>
          <a:xfrm>
            <a:off x="5142707" y="5271691"/>
            <a:ext cx="1906488"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&lt;100ms</a:t>
            </a:r>
            <a:endParaRPr lang="en-US" sz="2250" dirty="0"/>
          </a:p>
        </p:txBody>
      </p:sp>
      <p:sp>
        <p:nvSpPr>
          <p:cNvPr id="26" name="Text 22"/>
          <p:cNvSpPr/>
          <p:nvPr/>
        </p:nvSpPr>
        <p:spPr>
          <a:xfrm>
            <a:off x="5469136" y="5668566"/>
            <a:ext cx="1253530"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Lightning-Fast Responses</a:t>
            </a:r>
            <a:endParaRPr lang="en-US" sz="792" dirty="0"/>
          </a:p>
        </p:txBody>
      </p:sp>
      <p:sp>
        <p:nvSpPr>
          <p:cNvPr id="27" name="Text 23"/>
          <p:cNvSpPr/>
          <p:nvPr/>
        </p:nvSpPr>
        <p:spPr>
          <a:xfrm>
            <a:off x="5142707" y="5849144"/>
            <a:ext cx="1906488" cy="4191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Rapid response times for critical operations enhance user experience and maintain customer satisfaction.</a:t>
            </a:r>
            <a:endParaRPr lang="en-US" sz="667" dirty="0"/>
          </a:p>
        </p:txBody>
      </p:sp>
      <p:sp>
        <p:nvSpPr>
          <p:cNvPr id="28" name="Text 24"/>
          <p:cNvSpPr/>
          <p:nvPr/>
        </p:nvSpPr>
        <p:spPr>
          <a:xfrm>
            <a:off x="7158236" y="5271691"/>
            <a:ext cx="1906488"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10M+</a:t>
            </a:r>
            <a:endParaRPr lang="en-US" sz="2250" dirty="0"/>
          </a:p>
        </p:txBody>
      </p:sp>
      <p:sp>
        <p:nvSpPr>
          <p:cNvPr id="29" name="Text 25"/>
          <p:cNvSpPr/>
          <p:nvPr/>
        </p:nvSpPr>
        <p:spPr>
          <a:xfrm>
            <a:off x="7261622" y="5668566"/>
            <a:ext cx="1699618"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Massive Scale, Seamlessly Handled</a:t>
            </a:r>
            <a:endParaRPr lang="en-US" sz="792" dirty="0"/>
          </a:p>
        </p:txBody>
      </p:sp>
      <p:sp>
        <p:nvSpPr>
          <p:cNvPr id="30" name="Text 26"/>
          <p:cNvSpPr/>
          <p:nvPr/>
        </p:nvSpPr>
        <p:spPr>
          <a:xfrm>
            <a:off x="7158236" y="5849144"/>
            <a:ext cx="1906488" cy="5588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Processing millions of events per second ensures our platform can handle peak demand without breaking a sweat, supporting global growth.</a:t>
            </a:r>
            <a:endParaRPr lang="en-US" sz="66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3127177" y="239911"/>
            <a:ext cx="1029493" cy="176609"/>
          </a:xfrm>
          <a:prstGeom prst="roundRect">
            <a:avLst>
              <a:gd name="adj" fmla="val 16604"/>
            </a:avLst>
          </a:prstGeom>
          <a:noFill/>
          <a:ln w="7620">
            <a:solidFill>
              <a:srgbClr val="3371A5"/>
            </a:solidFill>
            <a:prstDash val="solid"/>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85815" y="293291"/>
            <a:ext cx="69751" cy="69751"/>
          </a:xfrm>
          <a:prstGeom prst="rect">
            <a:avLst/>
          </a:prstGeom>
        </p:spPr>
      </p:pic>
      <p:sp>
        <p:nvSpPr>
          <p:cNvPr id="4" name="Text 1"/>
          <p:cNvSpPr/>
          <p:nvPr/>
        </p:nvSpPr>
        <p:spPr>
          <a:xfrm>
            <a:off x="3290392" y="272356"/>
            <a:ext cx="807641" cy="111720"/>
          </a:xfrm>
          <a:prstGeom prst="rect">
            <a:avLst/>
          </a:prstGeom>
          <a:noFill/>
          <a:ln/>
        </p:spPr>
        <p:txBody>
          <a:bodyPr wrap="none" lIns="0" tIns="0" rIns="0" bIns="0" rtlCol="0" anchor="t"/>
          <a:lstStyle/>
          <a:p>
            <a:pPr>
              <a:lnSpc>
                <a:spcPts val="875"/>
              </a:lnSpc>
            </a:pPr>
            <a:r>
              <a:rPr lang="en-US" sz="542" dirty="0">
                <a:solidFill>
                  <a:srgbClr val="3371A5"/>
                </a:solidFill>
                <a:latin typeface="Funnel Sans" pitchFamily="34" charset="0"/>
                <a:ea typeface="Funnel Sans" pitchFamily="34" charset="-122"/>
                <a:cs typeface="Funnel Sans" pitchFamily="34" charset="-120"/>
              </a:rPr>
              <a:t>ADVANCED CAPABILITIES</a:t>
            </a:r>
            <a:endParaRPr lang="en-US" sz="542" dirty="0"/>
          </a:p>
        </p:txBody>
      </p:sp>
      <p:sp>
        <p:nvSpPr>
          <p:cNvPr id="5" name="Text 2"/>
          <p:cNvSpPr/>
          <p:nvPr/>
        </p:nvSpPr>
        <p:spPr>
          <a:xfrm>
            <a:off x="3127177" y="451346"/>
            <a:ext cx="5937548" cy="513358"/>
          </a:xfrm>
          <a:prstGeom prst="rect">
            <a:avLst/>
          </a:prstGeom>
          <a:noFill/>
          <a:ln/>
        </p:spPr>
        <p:txBody>
          <a:bodyPr wrap="square" lIns="0" tIns="0" rIns="0" bIns="0" rtlCol="0" anchor="t"/>
          <a:lstStyle/>
          <a:p>
            <a:pPr>
              <a:lnSpc>
                <a:spcPts val="2000"/>
              </a:lnSpc>
            </a:pPr>
            <a:r>
              <a:rPr lang="en-US" sz="1583" dirty="0">
                <a:solidFill>
                  <a:srgbClr val="051D3A"/>
                </a:solidFill>
                <a:latin typeface="Funnel Display" pitchFamily="34" charset="0"/>
                <a:ea typeface="Funnel Display" pitchFamily="34" charset="-122"/>
                <a:cs typeface="Funnel Display" pitchFamily="34" charset="-120"/>
              </a:rPr>
              <a:t>Our Brains Behind the Wheel: Smart Decisions, Real-Time Impact</a:t>
            </a:r>
            <a:endParaRPr lang="en-US" sz="1583" dirty="0"/>
          </a:p>
        </p:txBody>
      </p:sp>
      <p:sp>
        <p:nvSpPr>
          <p:cNvPr id="6" name="Text 3"/>
          <p:cNvSpPr/>
          <p:nvPr/>
        </p:nvSpPr>
        <p:spPr>
          <a:xfrm>
            <a:off x="3127177" y="1095573"/>
            <a:ext cx="5937548" cy="4191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Imagine a sophisticated brain constantly analyzing, learning, and predicting, making Uber's operations smarter, faster, and more efficient. That's our powerful Machine Learning and Analytics system at work – transforming raw data into lightning-fast, intelligent actions that drive our business forward and enhance every user's experience.</a:t>
            </a:r>
            <a:endParaRPr lang="en-US" sz="667" dirty="0"/>
          </a:p>
        </p:txBody>
      </p:sp>
      <p:sp>
        <p:nvSpPr>
          <p:cNvPr id="7" name="Text 4"/>
          <p:cNvSpPr/>
          <p:nvPr/>
        </p:nvSpPr>
        <p:spPr>
          <a:xfrm>
            <a:off x="3127177" y="1700014"/>
            <a:ext cx="2378670"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Predictive Power: Real-Time Intelligence in Action</a:t>
            </a:r>
            <a:endParaRPr lang="en-US" sz="792" dirty="0"/>
          </a:p>
        </p:txBody>
      </p:sp>
      <p:sp>
        <p:nvSpPr>
          <p:cNvPr id="8" name="Text 5"/>
          <p:cNvSpPr/>
          <p:nvPr/>
        </p:nvSpPr>
        <p:spPr>
          <a:xfrm>
            <a:off x="3127177" y="1915518"/>
            <a:ext cx="2862263" cy="6985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Like an experienced doctor diagnosing symptoms in real-time, our system uses thousands of predictive models. These models continuously analyze live events – from traffic changes to ride requests – to make instant, impactful decisions. They learn from vast historical data but act in the present moment, ensuring Uber is always a step ahead.</a:t>
            </a:r>
            <a:endParaRPr lang="en-US" sz="667" dirty="0"/>
          </a:p>
        </p:txBody>
      </p:sp>
      <p:sp>
        <p:nvSpPr>
          <p:cNvPr id="9" name="Text 6"/>
          <p:cNvSpPr/>
          <p:nvPr/>
        </p:nvSpPr>
        <p:spPr>
          <a:xfrm>
            <a:off x="3127177" y="2692499"/>
            <a:ext cx="2862263"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This translates to tangible benefits like:</a:t>
            </a:r>
            <a:endParaRPr lang="en-US" sz="667" dirty="0"/>
          </a:p>
        </p:txBody>
      </p:sp>
      <p:sp>
        <p:nvSpPr>
          <p:cNvPr id="10" name="Text 7"/>
          <p:cNvSpPr/>
          <p:nvPr/>
        </p:nvSpPr>
        <p:spPr>
          <a:xfrm>
            <a:off x="3127177" y="2910682"/>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Anticipating Demand:</a:t>
            </a:r>
            <a:r>
              <a:rPr lang="en-US" sz="667" dirty="0">
                <a:solidFill>
                  <a:srgbClr val="2B3541"/>
                </a:solidFill>
                <a:latin typeface="Funnel Sans" pitchFamily="34" charset="0"/>
                <a:ea typeface="Funnel Sans" pitchFamily="34" charset="-122"/>
                <a:cs typeface="Funnel Sans" pitchFamily="34" charset="-120"/>
              </a:rPr>
              <a:t> Predicting where and when riders will need a trip, so we can intelligently position drivers and minimize wait times.</a:t>
            </a:r>
            <a:endParaRPr lang="en-US" sz="667" dirty="0"/>
          </a:p>
        </p:txBody>
      </p:sp>
      <p:sp>
        <p:nvSpPr>
          <p:cNvPr id="11" name="Text 8"/>
          <p:cNvSpPr/>
          <p:nvPr/>
        </p:nvSpPr>
        <p:spPr>
          <a:xfrm>
            <a:off x="3127177" y="3220542"/>
            <a:ext cx="2862263" cy="4191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Optimizing Routes:</a:t>
            </a:r>
            <a:r>
              <a:rPr lang="en-US" sz="667" dirty="0">
                <a:solidFill>
                  <a:srgbClr val="2B3541"/>
                </a:solidFill>
                <a:latin typeface="Funnel Sans" pitchFamily="34" charset="0"/>
                <a:ea typeface="Funnel Sans" pitchFamily="34" charset="-122"/>
                <a:cs typeface="Funnel Sans" pitchFamily="34" charset="-120"/>
              </a:rPr>
              <a:t> Guiding drivers on the fastest, most efficient paths, accounting for live traffic, road conditions, and even historical patterns of congestion.</a:t>
            </a:r>
            <a:endParaRPr lang="en-US" sz="667" dirty="0"/>
          </a:p>
        </p:txBody>
      </p:sp>
      <p:sp>
        <p:nvSpPr>
          <p:cNvPr id="12" name="Text 9"/>
          <p:cNvSpPr/>
          <p:nvPr/>
        </p:nvSpPr>
        <p:spPr>
          <a:xfrm>
            <a:off x="3127177" y="3670102"/>
            <a:ext cx="2862263" cy="4191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Dynamic Pricing:</a:t>
            </a:r>
            <a:r>
              <a:rPr lang="en-US" sz="667" dirty="0">
                <a:solidFill>
                  <a:srgbClr val="2B3541"/>
                </a:solidFill>
                <a:latin typeface="Funnel Sans" pitchFamily="34" charset="0"/>
                <a:ea typeface="Funnel Sans" pitchFamily="34" charset="-122"/>
                <a:cs typeface="Funnel Sans" pitchFamily="34" charset="-120"/>
              </a:rPr>
              <a:t> Smartly adjusting prices in real-time to perfectly balance the availability of rides with rider demand, ensuring a reliable service.</a:t>
            </a:r>
            <a:endParaRPr lang="en-US" sz="667" dirty="0"/>
          </a:p>
        </p:txBody>
      </p:sp>
      <p:sp>
        <p:nvSpPr>
          <p:cNvPr id="13" name="Text 10"/>
          <p:cNvSpPr/>
          <p:nvPr/>
        </p:nvSpPr>
        <p:spPr>
          <a:xfrm>
            <a:off x="3127177" y="4119662"/>
            <a:ext cx="2862263" cy="4191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Instant Fraud Detection:</a:t>
            </a:r>
            <a:r>
              <a:rPr lang="en-US" sz="667" dirty="0">
                <a:solidFill>
                  <a:srgbClr val="2B3541"/>
                </a:solidFill>
                <a:latin typeface="Funnel Sans" pitchFamily="34" charset="0"/>
                <a:ea typeface="Funnel Sans" pitchFamily="34" charset="-122"/>
                <a:cs typeface="Funnel Sans" pitchFamily="34" charset="-120"/>
              </a:rPr>
              <a:t> Spotting suspicious payment or trip activity in milliseconds, protecting both riders and drivers from fraudulent behavior.</a:t>
            </a:r>
            <a:endParaRPr lang="en-US" sz="667" dirty="0"/>
          </a:p>
        </p:txBody>
      </p:sp>
      <p:sp>
        <p:nvSpPr>
          <p:cNvPr id="14" name="Text 11"/>
          <p:cNvSpPr/>
          <p:nvPr/>
        </p:nvSpPr>
        <p:spPr>
          <a:xfrm>
            <a:off x="3127177" y="4569222"/>
            <a:ext cx="2862263" cy="4191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Boosting Driver Success:</a:t>
            </a:r>
            <a:r>
              <a:rPr lang="en-US" sz="667" dirty="0">
                <a:solidFill>
                  <a:srgbClr val="2B3541"/>
                </a:solidFill>
                <a:latin typeface="Funnel Sans" pitchFamily="34" charset="0"/>
                <a:ea typeface="Funnel Sans" pitchFamily="34" charset="-122"/>
                <a:cs typeface="Funnel Sans" pitchFamily="34" charset="-120"/>
              </a:rPr>
              <a:t> Understanding what keeps drivers happy and productive, helping us tailor incentives and support to ensure a vibrant driver community.</a:t>
            </a:r>
            <a:endParaRPr lang="en-US" sz="667" dirty="0"/>
          </a:p>
        </p:txBody>
      </p:sp>
      <p:sp>
        <p:nvSpPr>
          <p:cNvPr id="15" name="Text 12"/>
          <p:cNvSpPr/>
          <p:nvPr/>
        </p:nvSpPr>
        <p:spPr>
          <a:xfrm>
            <a:off x="6208713" y="1700014"/>
            <a:ext cx="2839839"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The Data Storytellers: Crafting Insights for Smarter Models</a:t>
            </a:r>
            <a:endParaRPr lang="en-US" sz="792" dirty="0"/>
          </a:p>
        </p:txBody>
      </p:sp>
      <p:sp>
        <p:nvSpPr>
          <p:cNvPr id="16" name="Text 13"/>
          <p:cNvSpPr/>
          <p:nvPr/>
        </p:nvSpPr>
        <p:spPr>
          <a:xfrm>
            <a:off x="6208713" y="1915518"/>
            <a:ext cx="2862263" cy="6985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Think of it like a sports coach meticulously reviewing game footage. To make truly intelligent predictions, our ML models need the best "stories" about what's happening. Our feature engineering pipeline continuously gathers, refines, and stores critical pieces of information – we call these "features" – from all corners of our platform, in real-time:</a:t>
            </a:r>
            <a:endParaRPr lang="en-US" sz="667" dirty="0"/>
          </a:p>
        </p:txBody>
      </p:sp>
      <p:sp>
        <p:nvSpPr>
          <p:cNvPr id="17" name="Text 14"/>
          <p:cNvSpPr/>
          <p:nvPr/>
        </p:nvSpPr>
        <p:spPr>
          <a:xfrm>
            <a:off x="6208713" y="269249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Driver Performance:</a:t>
            </a:r>
            <a:r>
              <a:rPr lang="en-US" sz="667" dirty="0">
                <a:solidFill>
                  <a:srgbClr val="2B3541"/>
                </a:solidFill>
                <a:latin typeface="Funnel Sans" pitchFamily="34" charset="0"/>
                <a:ea typeface="Funnel Sans" pitchFamily="34" charset="-122"/>
                <a:cs typeface="Funnel Sans" pitchFamily="34" charset="-120"/>
              </a:rPr>
              <a:t> Key stats like how often a driver accepts rides, their cancellation rate, and average rating.</a:t>
            </a:r>
            <a:endParaRPr lang="en-US" sz="667" dirty="0"/>
          </a:p>
        </p:txBody>
      </p:sp>
      <p:sp>
        <p:nvSpPr>
          <p:cNvPr id="18" name="Text 15"/>
          <p:cNvSpPr/>
          <p:nvPr/>
        </p:nvSpPr>
        <p:spPr>
          <a:xfrm>
            <a:off x="6208713" y="300235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Rider Habits:</a:t>
            </a:r>
            <a:r>
              <a:rPr lang="en-US" sz="667" dirty="0">
                <a:solidFill>
                  <a:srgbClr val="2B3541"/>
                </a:solidFill>
                <a:latin typeface="Funnel Sans" pitchFamily="34" charset="0"/>
                <a:ea typeface="Funnel Sans" pitchFamily="34" charset="-122"/>
                <a:cs typeface="Funnel Sans" pitchFamily="34" charset="-120"/>
              </a:rPr>
              <a:t> Understanding how often a rider takes trips, their typical journey length, and preferred times of day.</a:t>
            </a:r>
            <a:endParaRPr lang="en-US" sz="667" dirty="0"/>
          </a:p>
        </p:txBody>
      </p:sp>
      <p:sp>
        <p:nvSpPr>
          <p:cNvPr id="19" name="Text 16"/>
          <p:cNvSpPr/>
          <p:nvPr/>
        </p:nvSpPr>
        <p:spPr>
          <a:xfrm>
            <a:off x="6208713" y="331221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Location Intelligence:</a:t>
            </a:r>
            <a:r>
              <a:rPr lang="en-US" sz="667" dirty="0">
                <a:solidFill>
                  <a:srgbClr val="2B3541"/>
                </a:solidFill>
                <a:latin typeface="Funnel Sans" pitchFamily="34" charset="0"/>
                <a:ea typeface="Funnel Sans" pitchFamily="34" charset="-122"/>
                <a:cs typeface="Funnel Sans" pitchFamily="34" charset="-120"/>
              </a:rPr>
              <a:t> Real-time traffic flows, popular pickup and drop-off points, and event hot-zones.</a:t>
            </a:r>
            <a:endParaRPr lang="en-US" sz="667" dirty="0"/>
          </a:p>
        </p:txBody>
      </p:sp>
      <p:sp>
        <p:nvSpPr>
          <p:cNvPr id="20" name="Text 17"/>
          <p:cNvSpPr/>
          <p:nvPr/>
        </p:nvSpPr>
        <p:spPr>
          <a:xfrm>
            <a:off x="6208713" y="3622080"/>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Timely Context:</a:t>
            </a:r>
            <a:r>
              <a:rPr lang="en-US" sz="667" dirty="0">
                <a:solidFill>
                  <a:srgbClr val="2B3541"/>
                </a:solidFill>
                <a:latin typeface="Funnel Sans" pitchFamily="34" charset="0"/>
                <a:ea typeface="Funnel Sans" pitchFamily="34" charset="-122"/>
                <a:cs typeface="Funnel Sans" pitchFamily="34" charset="-120"/>
              </a:rPr>
              <a:t> Factors like the time of day, day of the week, holidays, and major events influencing behavior.</a:t>
            </a:r>
            <a:endParaRPr lang="en-US" sz="667" dirty="0"/>
          </a:p>
        </p:txBody>
      </p:sp>
      <p:sp>
        <p:nvSpPr>
          <p:cNvPr id="21" name="Text 18"/>
          <p:cNvSpPr/>
          <p:nvPr/>
        </p:nvSpPr>
        <p:spPr>
          <a:xfrm>
            <a:off x="6208713" y="3979962"/>
            <a:ext cx="2862263" cy="5588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This process ensures our models always have the most accurate and up-to-date context, preventing confusion and allowing them to make consistently brilliant decisions, just like a coach uses detailed stats to win games.</a:t>
            </a:r>
            <a:endParaRPr lang="en-US" sz="667" dirty="0"/>
          </a:p>
        </p:txBody>
      </p:sp>
      <p:sp>
        <p:nvSpPr>
          <p:cNvPr id="22" name="Shape 19"/>
          <p:cNvSpPr/>
          <p:nvPr/>
        </p:nvSpPr>
        <p:spPr>
          <a:xfrm>
            <a:off x="3127177" y="6205339"/>
            <a:ext cx="5937548" cy="12700"/>
          </a:xfrm>
          <a:prstGeom prst="roundRect">
            <a:avLst>
              <a:gd name="adj" fmla="val 288623"/>
            </a:avLst>
          </a:prstGeom>
          <a:solidFill>
            <a:srgbClr val="D5CDBE"/>
          </a:solidFill>
          <a:ln/>
        </p:spPr>
      </p:sp>
      <p:sp>
        <p:nvSpPr>
          <p:cNvPr id="23" name="Shape 20"/>
          <p:cNvSpPr/>
          <p:nvPr/>
        </p:nvSpPr>
        <p:spPr>
          <a:xfrm>
            <a:off x="4275435" y="5943651"/>
            <a:ext cx="12700" cy="261739"/>
          </a:xfrm>
          <a:prstGeom prst="roundRect">
            <a:avLst>
              <a:gd name="adj" fmla="val 288623"/>
            </a:avLst>
          </a:prstGeom>
          <a:solidFill>
            <a:srgbClr val="D5CDBE"/>
          </a:solidFill>
          <a:ln/>
        </p:spPr>
      </p:sp>
      <p:sp>
        <p:nvSpPr>
          <p:cNvPr id="24" name="Shape 21"/>
          <p:cNvSpPr/>
          <p:nvPr/>
        </p:nvSpPr>
        <p:spPr>
          <a:xfrm>
            <a:off x="4183658" y="6107163"/>
            <a:ext cx="196354" cy="196354"/>
          </a:xfrm>
          <a:prstGeom prst="roundRect">
            <a:avLst>
              <a:gd name="adj" fmla="val 18668"/>
            </a:avLst>
          </a:prstGeom>
          <a:solidFill>
            <a:srgbClr val="FAF5EB"/>
          </a:solidFill>
          <a:ln w="7620">
            <a:solidFill>
              <a:srgbClr val="D5CDBE"/>
            </a:solidFill>
            <a:prstDash val="solid"/>
          </a:ln>
        </p:spPr>
      </p:sp>
      <p:sp>
        <p:nvSpPr>
          <p:cNvPr id="25" name="Text 22"/>
          <p:cNvSpPr/>
          <p:nvPr/>
        </p:nvSpPr>
        <p:spPr>
          <a:xfrm>
            <a:off x="4220220" y="6128296"/>
            <a:ext cx="123131" cy="153988"/>
          </a:xfrm>
          <a:prstGeom prst="rect">
            <a:avLst/>
          </a:prstGeom>
          <a:noFill/>
          <a:ln/>
        </p:spPr>
        <p:txBody>
          <a:bodyPr wrap="none" lIns="0" tIns="0" rIns="0" bIns="0" rtlCol="0" anchor="t"/>
          <a:lstStyle/>
          <a:p>
            <a:pPr algn="ctr">
              <a:lnSpc>
                <a:spcPts val="958"/>
              </a:lnSpc>
            </a:pPr>
            <a:r>
              <a:rPr lang="en-US" sz="958" dirty="0">
                <a:solidFill>
                  <a:srgbClr val="2B3541"/>
                </a:solidFill>
                <a:latin typeface="Funnel Display" pitchFamily="34" charset="0"/>
                <a:ea typeface="Funnel Display" pitchFamily="34" charset="-122"/>
                <a:cs typeface="Funnel Display" pitchFamily="34" charset="-120"/>
              </a:rPr>
              <a:t>1</a:t>
            </a:r>
            <a:endParaRPr lang="en-US" sz="958" dirty="0"/>
          </a:p>
        </p:txBody>
      </p:sp>
      <p:sp>
        <p:nvSpPr>
          <p:cNvPr id="26" name="Text 23"/>
          <p:cNvSpPr/>
          <p:nvPr/>
        </p:nvSpPr>
        <p:spPr>
          <a:xfrm>
            <a:off x="3530104" y="5116909"/>
            <a:ext cx="1503660"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Gathering the Raw Information</a:t>
            </a:r>
            <a:endParaRPr lang="en-US" sz="792" dirty="0"/>
          </a:p>
        </p:txBody>
      </p:sp>
      <p:sp>
        <p:nvSpPr>
          <p:cNvPr id="27" name="Text 24"/>
          <p:cNvSpPr/>
          <p:nvPr/>
        </p:nvSpPr>
        <p:spPr>
          <a:xfrm>
            <a:off x="3214390" y="5297488"/>
            <a:ext cx="2135088" cy="4191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Every tap, swipe, and trip generates a continuous stream of data, flowing in instantly from our apps and services.</a:t>
            </a:r>
            <a:endParaRPr lang="en-US" sz="667" dirty="0"/>
          </a:p>
        </p:txBody>
      </p:sp>
      <p:sp>
        <p:nvSpPr>
          <p:cNvPr id="28" name="Shape 25"/>
          <p:cNvSpPr/>
          <p:nvPr/>
        </p:nvSpPr>
        <p:spPr>
          <a:xfrm>
            <a:off x="5484813" y="6205290"/>
            <a:ext cx="12700" cy="261739"/>
          </a:xfrm>
          <a:prstGeom prst="roundRect">
            <a:avLst>
              <a:gd name="adj" fmla="val 288623"/>
            </a:avLst>
          </a:prstGeom>
          <a:solidFill>
            <a:srgbClr val="D5CDBE"/>
          </a:solidFill>
          <a:ln/>
        </p:spPr>
      </p:sp>
      <p:sp>
        <p:nvSpPr>
          <p:cNvPr id="29" name="Shape 26"/>
          <p:cNvSpPr/>
          <p:nvPr/>
        </p:nvSpPr>
        <p:spPr>
          <a:xfrm>
            <a:off x="5393036" y="6107163"/>
            <a:ext cx="196354" cy="196354"/>
          </a:xfrm>
          <a:prstGeom prst="roundRect">
            <a:avLst>
              <a:gd name="adj" fmla="val 18668"/>
            </a:avLst>
          </a:prstGeom>
          <a:solidFill>
            <a:srgbClr val="FAF5EB"/>
          </a:solidFill>
          <a:ln w="7620">
            <a:solidFill>
              <a:srgbClr val="D5CDBE"/>
            </a:solidFill>
            <a:prstDash val="solid"/>
          </a:ln>
        </p:spPr>
      </p:sp>
      <p:sp>
        <p:nvSpPr>
          <p:cNvPr id="30" name="Text 27"/>
          <p:cNvSpPr/>
          <p:nvPr/>
        </p:nvSpPr>
        <p:spPr>
          <a:xfrm>
            <a:off x="5429598" y="6128296"/>
            <a:ext cx="123131" cy="153988"/>
          </a:xfrm>
          <a:prstGeom prst="rect">
            <a:avLst/>
          </a:prstGeom>
          <a:noFill/>
          <a:ln/>
        </p:spPr>
        <p:txBody>
          <a:bodyPr wrap="none" lIns="0" tIns="0" rIns="0" bIns="0" rtlCol="0" anchor="t"/>
          <a:lstStyle/>
          <a:p>
            <a:pPr algn="ctr">
              <a:lnSpc>
                <a:spcPts val="958"/>
              </a:lnSpc>
            </a:pPr>
            <a:r>
              <a:rPr lang="en-US" sz="958" dirty="0">
                <a:solidFill>
                  <a:srgbClr val="2B3541"/>
                </a:solidFill>
                <a:latin typeface="Funnel Display" pitchFamily="34" charset="0"/>
                <a:ea typeface="Funnel Display" pitchFamily="34" charset="-122"/>
                <a:cs typeface="Funnel Display" pitchFamily="34" charset="-120"/>
              </a:rPr>
              <a:t>2</a:t>
            </a:r>
            <a:endParaRPr lang="en-US" sz="958" dirty="0"/>
          </a:p>
        </p:txBody>
      </p:sp>
      <p:sp>
        <p:nvSpPr>
          <p:cNvPr id="31" name="Text 28"/>
          <p:cNvSpPr/>
          <p:nvPr/>
        </p:nvSpPr>
        <p:spPr>
          <a:xfrm>
            <a:off x="4726782" y="6554391"/>
            <a:ext cx="1528961"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Transforming Data into Insights</a:t>
            </a:r>
            <a:endParaRPr lang="en-US" sz="792" dirty="0"/>
          </a:p>
        </p:txBody>
      </p:sp>
      <p:sp>
        <p:nvSpPr>
          <p:cNvPr id="32" name="Text 29"/>
          <p:cNvSpPr/>
          <p:nvPr/>
        </p:nvSpPr>
        <p:spPr>
          <a:xfrm>
            <a:off x="4423669" y="6734969"/>
            <a:ext cx="2135188" cy="4191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This raw data is immediately processed, calculating crucial "features" (those meaningful stories) and updating our knowledge base in real-time.</a:t>
            </a:r>
            <a:endParaRPr lang="en-US" sz="667" dirty="0"/>
          </a:p>
        </p:txBody>
      </p:sp>
      <p:sp>
        <p:nvSpPr>
          <p:cNvPr id="33" name="Shape 30"/>
          <p:cNvSpPr/>
          <p:nvPr/>
        </p:nvSpPr>
        <p:spPr>
          <a:xfrm>
            <a:off x="6694091" y="5943651"/>
            <a:ext cx="12700" cy="261739"/>
          </a:xfrm>
          <a:prstGeom prst="roundRect">
            <a:avLst>
              <a:gd name="adj" fmla="val 288623"/>
            </a:avLst>
          </a:prstGeom>
          <a:solidFill>
            <a:srgbClr val="D5CDBE"/>
          </a:solidFill>
          <a:ln/>
        </p:spPr>
      </p:sp>
      <p:sp>
        <p:nvSpPr>
          <p:cNvPr id="34" name="Shape 31"/>
          <p:cNvSpPr/>
          <p:nvPr/>
        </p:nvSpPr>
        <p:spPr>
          <a:xfrm>
            <a:off x="6602314" y="6107163"/>
            <a:ext cx="196354" cy="196354"/>
          </a:xfrm>
          <a:prstGeom prst="roundRect">
            <a:avLst>
              <a:gd name="adj" fmla="val 18668"/>
            </a:avLst>
          </a:prstGeom>
          <a:solidFill>
            <a:srgbClr val="FAF5EB"/>
          </a:solidFill>
          <a:ln w="7620">
            <a:solidFill>
              <a:srgbClr val="D5CDBE"/>
            </a:solidFill>
            <a:prstDash val="solid"/>
          </a:ln>
        </p:spPr>
      </p:sp>
      <p:sp>
        <p:nvSpPr>
          <p:cNvPr id="35" name="Text 32"/>
          <p:cNvSpPr/>
          <p:nvPr/>
        </p:nvSpPr>
        <p:spPr>
          <a:xfrm>
            <a:off x="6638875" y="6128296"/>
            <a:ext cx="123131" cy="153988"/>
          </a:xfrm>
          <a:prstGeom prst="rect">
            <a:avLst/>
          </a:prstGeom>
          <a:noFill/>
          <a:ln/>
        </p:spPr>
        <p:txBody>
          <a:bodyPr wrap="none" lIns="0" tIns="0" rIns="0" bIns="0" rtlCol="0" anchor="t"/>
          <a:lstStyle/>
          <a:p>
            <a:pPr algn="ctr">
              <a:lnSpc>
                <a:spcPts val="958"/>
              </a:lnSpc>
            </a:pPr>
            <a:r>
              <a:rPr lang="en-US" sz="958" dirty="0">
                <a:solidFill>
                  <a:srgbClr val="2B3541"/>
                </a:solidFill>
                <a:latin typeface="Funnel Display" pitchFamily="34" charset="0"/>
                <a:ea typeface="Funnel Display" pitchFamily="34" charset="-122"/>
                <a:cs typeface="Funnel Display" pitchFamily="34" charset="-120"/>
              </a:rPr>
              <a:t>3</a:t>
            </a:r>
            <a:endParaRPr lang="en-US" sz="958" dirty="0"/>
          </a:p>
        </p:txBody>
      </p:sp>
      <p:sp>
        <p:nvSpPr>
          <p:cNvPr id="36" name="Text 33"/>
          <p:cNvSpPr/>
          <p:nvPr/>
        </p:nvSpPr>
        <p:spPr>
          <a:xfrm>
            <a:off x="6053436" y="5116909"/>
            <a:ext cx="1294209"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Making Instant Predictions</a:t>
            </a:r>
            <a:endParaRPr lang="en-US" sz="792" dirty="0"/>
          </a:p>
        </p:txBody>
      </p:sp>
      <p:sp>
        <p:nvSpPr>
          <p:cNvPr id="37" name="Text 34"/>
          <p:cNvSpPr/>
          <p:nvPr/>
        </p:nvSpPr>
        <p:spPr>
          <a:xfrm>
            <a:off x="5632946" y="5297488"/>
            <a:ext cx="2135188" cy="5588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Our ML models leverage these fresh insights to make incredibly fast predictions – often in under 10 milliseconds – like a seasoned weather forecaster predicting a sudden storm.</a:t>
            </a:r>
            <a:endParaRPr lang="en-US" sz="667" dirty="0"/>
          </a:p>
        </p:txBody>
      </p:sp>
      <p:sp>
        <p:nvSpPr>
          <p:cNvPr id="38" name="Shape 35"/>
          <p:cNvSpPr/>
          <p:nvPr/>
        </p:nvSpPr>
        <p:spPr>
          <a:xfrm>
            <a:off x="7903468" y="6205290"/>
            <a:ext cx="12700" cy="261739"/>
          </a:xfrm>
          <a:prstGeom prst="roundRect">
            <a:avLst>
              <a:gd name="adj" fmla="val 288623"/>
            </a:avLst>
          </a:prstGeom>
          <a:solidFill>
            <a:srgbClr val="D5CDBE"/>
          </a:solidFill>
          <a:ln/>
        </p:spPr>
      </p:sp>
      <p:sp>
        <p:nvSpPr>
          <p:cNvPr id="39" name="Shape 36"/>
          <p:cNvSpPr/>
          <p:nvPr/>
        </p:nvSpPr>
        <p:spPr>
          <a:xfrm>
            <a:off x="7811691" y="6107163"/>
            <a:ext cx="196354" cy="196354"/>
          </a:xfrm>
          <a:prstGeom prst="roundRect">
            <a:avLst>
              <a:gd name="adj" fmla="val 18668"/>
            </a:avLst>
          </a:prstGeom>
          <a:solidFill>
            <a:srgbClr val="FAF5EB"/>
          </a:solidFill>
          <a:ln w="7620">
            <a:solidFill>
              <a:srgbClr val="D5CDBE"/>
            </a:solidFill>
            <a:prstDash val="solid"/>
          </a:ln>
        </p:spPr>
      </p:sp>
      <p:sp>
        <p:nvSpPr>
          <p:cNvPr id="40" name="Text 37"/>
          <p:cNvSpPr/>
          <p:nvPr/>
        </p:nvSpPr>
        <p:spPr>
          <a:xfrm>
            <a:off x="7848253" y="6128296"/>
            <a:ext cx="123131" cy="153988"/>
          </a:xfrm>
          <a:prstGeom prst="rect">
            <a:avLst/>
          </a:prstGeom>
          <a:noFill/>
          <a:ln/>
        </p:spPr>
        <p:txBody>
          <a:bodyPr wrap="none" lIns="0" tIns="0" rIns="0" bIns="0" rtlCol="0" anchor="t"/>
          <a:lstStyle/>
          <a:p>
            <a:pPr algn="ctr">
              <a:lnSpc>
                <a:spcPts val="958"/>
              </a:lnSpc>
            </a:pPr>
            <a:r>
              <a:rPr lang="en-US" sz="958" dirty="0">
                <a:solidFill>
                  <a:srgbClr val="2B3541"/>
                </a:solidFill>
                <a:latin typeface="Funnel Display" pitchFamily="34" charset="0"/>
                <a:ea typeface="Funnel Display" pitchFamily="34" charset="-122"/>
                <a:cs typeface="Funnel Display" pitchFamily="34" charset="-120"/>
              </a:rPr>
              <a:t>4</a:t>
            </a:r>
            <a:endParaRPr lang="en-US" sz="958" dirty="0"/>
          </a:p>
        </p:txBody>
      </p:sp>
      <p:sp>
        <p:nvSpPr>
          <p:cNvPr id="41" name="Text 38"/>
          <p:cNvSpPr/>
          <p:nvPr/>
        </p:nvSpPr>
        <p:spPr>
          <a:xfrm>
            <a:off x="7301508" y="6554391"/>
            <a:ext cx="1216819"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Triggering Smart Actions</a:t>
            </a:r>
            <a:endParaRPr lang="en-US" sz="792" dirty="0"/>
          </a:p>
        </p:txBody>
      </p:sp>
      <p:sp>
        <p:nvSpPr>
          <p:cNvPr id="42" name="Text 39"/>
          <p:cNvSpPr/>
          <p:nvPr/>
        </p:nvSpPr>
        <p:spPr>
          <a:xfrm>
            <a:off x="6842324" y="6734969"/>
            <a:ext cx="2135188" cy="5588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These rapid predictions directly power actions across the platform: adjusting prices, sending driver alerts, or flagging potential fraud – all happening automatically and precisely.</a:t>
            </a:r>
            <a:endParaRPr lang="en-US" sz="66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3127177" y="239911"/>
            <a:ext cx="595610" cy="163909"/>
          </a:xfrm>
          <a:prstGeom prst="roundRect">
            <a:avLst>
              <a:gd name="adj" fmla="val 17891"/>
            </a:avLst>
          </a:prstGeom>
          <a:solidFill>
            <a:srgbClr val="D8E7F3"/>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9465" y="286941"/>
            <a:ext cx="69751" cy="69751"/>
          </a:xfrm>
          <a:prstGeom prst="rect">
            <a:avLst/>
          </a:prstGeom>
        </p:spPr>
      </p:pic>
      <p:sp>
        <p:nvSpPr>
          <p:cNvPr id="4" name="Text 1"/>
          <p:cNvSpPr/>
          <p:nvPr/>
        </p:nvSpPr>
        <p:spPr>
          <a:xfrm>
            <a:off x="3284042" y="266006"/>
            <a:ext cx="386457" cy="111720"/>
          </a:xfrm>
          <a:prstGeom prst="rect">
            <a:avLst/>
          </a:prstGeom>
          <a:noFill/>
          <a:ln/>
        </p:spPr>
        <p:txBody>
          <a:bodyPr wrap="none" lIns="0" tIns="0" rIns="0" bIns="0" rtlCol="0" anchor="t"/>
          <a:lstStyle/>
          <a:p>
            <a:pPr>
              <a:lnSpc>
                <a:spcPts val="875"/>
              </a:lnSpc>
            </a:pPr>
            <a:r>
              <a:rPr lang="en-US" sz="542" dirty="0">
                <a:solidFill>
                  <a:srgbClr val="2B3541"/>
                </a:solidFill>
                <a:latin typeface="Funnel Sans" pitchFamily="34" charset="0"/>
                <a:ea typeface="Funnel Sans" pitchFamily="34" charset="-122"/>
                <a:cs typeface="Funnel Sans" pitchFamily="34" charset="-120"/>
              </a:rPr>
              <a:t>AI/ML CORE</a:t>
            </a:r>
            <a:endParaRPr lang="en-US" sz="542" dirty="0"/>
          </a:p>
        </p:txBody>
      </p:sp>
      <p:sp>
        <p:nvSpPr>
          <p:cNvPr id="5" name="Text 2"/>
          <p:cNvSpPr/>
          <p:nvPr/>
        </p:nvSpPr>
        <p:spPr>
          <a:xfrm>
            <a:off x="3127177" y="438646"/>
            <a:ext cx="4873129" cy="256679"/>
          </a:xfrm>
          <a:prstGeom prst="rect">
            <a:avLst/>
          </a:prstGeom>
          <a:noFill/>
          <a:ln/>
        </p:spPr>
        <p:txBody>
          <a:bodyPr wrap="none" lIns="0" tIns="0" rIns="0" bIns="0" rtlCol="0" anchor="t"/>
          <a:lstStyle/>
          <a:p>
            <a:pPr>
              <a:lnSpc>
                <a:spcPts val="2000"/>
              </a:lnSpc>
            </a:pPr>
            <a:r>
              <a:rPr lang="en-US" sz="1583" dirty="0">
                <a:solidFill>
                  <a:srgbClr val="051D3A"/>
                </a:solidFill>
                <a:latin typeface="Funnel Display" pitchFamily="34" charset="0"/>
                <a:ea typeface="Funnel Display" pitchFamily="34" charset="-122"/>
                <a:cs typeface="Funnel Display" pitchFamily="34" charset="-120"/>
              </a:rPr>
              <a:t>AI/ML Architecture: Real-Time Intelligence at Scale</a:t>
            </a:r>
            <a:endParaRPr lang="en-US" sz="1583" dirty="0"/>
          </a:p>
        </p:txBody>
      </p:sp>
      <p:sp>
        <p:nvSpPr>
          <p:cNvPr id="6" name="Text 3"/>
          <p:cNvSpPr/>
          <p:nvPr/>
        </p:nvSpPr>
        <p:spPr>
          <a:xfrm>
            <a:off x="3127177" y="826194"/>
            <a:ext cx="5937548" cy="4191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Uber's operations are powered by a sophisticated, real-time AI/ML architecture that processes vast amounts of data to make intelligent decisions in milliseconds. This system is designed for extreme scale, low latency, and continuous learning, ensuring a seamless and efficient experience for riders and drivers worldwide.</a:t>
            </a:r>
            <a:endParaRPr lang="en-US" sz="667" dirty="0"/>
          </a:p>
        </p:txBody>
      </p:sp>
      <p:pic>
        <p:nvPicPr>
          <p:cNvPr id="7" name="Image 1" descr="preencoded.png"/>
          <p:cNvPicPr>
            <a:picLocks noChangeAspect="1"/>
          </p:cNvPicPr>
          <p:nvPr/>
        </p:nvPicPr>
        <p:blipFill>
          <a:blip r:embed="rId5"/>
          <a:stretch>
            <a:fillRect/>
          </a:stretch>
        </p:blipFill>
        <p:spPr>
          <a:xfrm>
            <a:off x="3151684" y="1343422"/>
            <a:ext cx="5888533" cy="2539306"/>
          </a:xfrm>
          <a:prstGeom prst="rect">
            <a:avLst/>
          </a:prstGeom>
        </p:spPr>
      </p:pic>
      <p:sp>
        <p:nvSpPr>
          <p:cNvPr id="8" name="Text 4"/>
          <p:cNvSpPr/>
          <p:nvPr/>
        </p:nvSpPr>
        <p:spPr>
          <a:xfrm>
            <a:off x="3547888" y="3406097"/>
            <a:ext cx="1257256" cy="157064"/>
          </a:xfrm>
          <a:prstGeom prst="rect">
            <a:avLst/>
          </a:prstGeom>
          <a:noFill/>
          <a:ln/>
        </p:spPr>
        <p:txBody>
          <a:bodyPr wrap="none" lIns="0" tIns="0" rIns="0" bIns="0" rtlCol="0" anchor="t"/>
          <a:lstStyle/>
          <a:p>
            <a:pPr>
              <a:lnSpc>
                <a:spcPts val="1292"/>
              </a:lnSpc>
            </a:pPr>
            <a:r>
              <a:rPr lang="en-US" sz="1042" dirty="0">
                <a:solidFill>
                  <a:srgbClr val="FFFFFF"/>
                </a:solidFill>
                <a:latin typeface="Funnel Display" pitchFamily="34" charset="0"/>
                <a:ea typeface="Funnel Display" pitchFamily="34" charset="-122"/>
                <a:cs typeface="Funnel Display" pitchFamily="34" charset="-120"/>
              </a:rPr>
              <a:t>Decision &amp; Output</a:t>
            </a:r>
            <a:endParaRPr lang="en-US" sz="1042" dirty="0"/>
          </a:p>
        </p:txBody>
      </p:sp>
      <p:sp>
        <p:nvSpPr>
          <p:cNvPr id="9" name="Text 5"/>
          <p:cNvSpPr/>
          <p:nvPr/>
        </p:nvSpPr>
        <p:spPr>
          <a:xfrm>
            <a:off x="3547888" y="2818289"/>
            <a:ext cx="1257256" cy="157064"/>
          </a:xfrm>
          <a:prstGeom prst="rect">
            <a:avLst/>
          </a:prstGeom>
          <a:noFill/>
          <a:ln/>
        </p:spPr>
        <p:txBody>
          <a:bodyPr wrap="none" lIns="0" tIns="0" rIns="0" bIns="0" rtlCol="0" anchor="t"/>
          <a:lstStyle/>
          <a:p>
            <a:pPr>
              <a:lnSpc>
                <a:spcPts val="1292"/>
              </a:lnSpc>
            </a:pPr>
            <a:r>
              <a:rPr lang="en-US" sz="1042" dirty="0">
                <a:solidFill>
                  <a:srgbClr val="FFFFFF"/>
                </a:solidFill>
                <a:latin typeface="Funnel Display" pitchFamily="34" charset="0"/>
                <a:ea typeface="Funnel Display" pitchFamily="34" charset="-122"/>
                <a:cs typeface="Funnel Display" pitchFamily="34" charset="-120"/>
              </a:rPr>
              <a:t>ML Model</a:t>
            </a:r>
            <a:endParaRPr lang="en-US" sz="1042" dirty="0"/>
          </a:p>
        </p:txBody>
      </p:sp>
      <p:sp>
        <p:nvSpPr>
          <p:cNvPr id="10" name="Text 6"/>
          <p:cNvSpPr/>
          <p:nvPr/>
        </p:nvSpPr>
        <p:spPr>
          <a:xfrm>
            <a:off x="3547888" y="2236419"/>
            <a:ext cx="1257256" cy="157064"/>
          </a:xfrm>
          <a:prstGeom prst="rect">
            <a:avLst/>
          </a:prstGeom>
          <a:noFill/>
          <a:ln/>
        </p:spPr>
        <p:txBody>
          <a:bodyPr wrap="none" lIns="0" tIns="0" rIns="0" bIns="0" rtlCol="0" anchor="t"/>
          <a:lstStyle/>
          <a:p>
            <a:pPr>
              <a:lnSpc>
                <a:spcPts val="1292"/>
              </a:lnSpc>
            </a:pPr>
            <a:r>
              <a:rPr lang="en-US" sz="1042" dirty="0">
                <a:solidFill>
                  <a:srgbClr val="FFFFFF"/>
                </a:solidFill>
                <a:latin typeface="Funnel Display" pitchFamily="34" charset="0"/>
                <a:ea typeface="Funnel Display" pitchFamily="34" charset="-122"/>
                <a:cs typeface="Funnel Display" pitchFamily="34" charset="-120"/>
              </a:rPr>
              <a:t>Feature Engineering</a:t>
            </a:r>
            <a:endParaRPr lang="en-US" sz="1042" dirty="0"/>
          </a:p>
        </p:txBody>
      </p:sp>
      <p:sp>
        <p:nvSpPr>
          <p:cNvPr id="11" name="Text 7"/>
          <p:cNvSpPr/>
          <p:nvPr/>
        </p:nvSpPr>
        <p:spPr>
          <a:xfrm>
            <a:off x="3547888" y="1648611"/>
            <a:ext cx="1257256" cy="157064"/>
          </a:xfrm>
          <a:prstGeom prst="rect">
            <a:avLst/>
          </a:prstGeom>
          <a:noFill/>
          <a:ln/>
        </p:spPr>
        <p:txBody>
          <a:bodyPr wrap="none" lIns="0" tIns="0" rIns="0" bIns="0" rtlCol="0" anchor="t"/>
          <a:lstStyle/>
          <a:p>
            <a:pPr>
              <a:lnSpc>
                <a:spcPts val="1292"/>
              </a:lnSpc>
            </a:pPr>
            <a:r>
              <a:rPr lang="en-US" sz="1042" dirty="0">
                <a:solidFill>
                  <a:srgbClr val="FFFFFF"/>
                </a:solidFill>
                <a:latin typeface="Funnel Display" pitchFamily="34" charset="0"/>
                <a:ea typeface="Funnel Display" pitchFamily="34" charset="-122"/>
                <a:cs typeface="Funnel Display" pitchFamily="34" charset="-120"/>
              </a:rPr>
              <a:t>Data Ingestion</a:t>
            </a:r>
            <a:endParaRPr lang="en-US" sz="1042" dirty="0"/>
          </a:p>
        </p:txBody>
      </p:sp>
      <p:sp>
        <p:nvSpPr>
          <p:cNvPr id="12" name="Text 8"/>
          <p:cNvSpPr/>
          <p:nvPr/>
        </p:nvSpPr>
        <p:spPr>
          <a:xfrm>
            <a:off x="3127177" y="4013597"/>
            <a:ext cx="3760093"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Michelangelo: Uber's Machine Learning Platform</a:t>
            </a:r>
            <a:endParaRPr lang="en-US" sz="1292" dirty="0"/>
          </a:p>
        </p:txBody>
      </p:sp>
      <p:sp>
        <p:nvSpPr>
          <p:cNvPr id="13" name="Text 9"/>
          <p:cNvSpPr/>
          <p:nvPr/>
        </p:nvSpPr>
        <p:spPr>
          <a:xfrm>
            <a:off x="3127177" y="4349849"/>
            <a:ext cx="5937548"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Michelangelo is our end-to-end ML platform that empowers teams to build, deploy, and manage machine learning systems at scale. It provides a comprehensive suite of tools and infrastructure to accelerate the development of intelligent features across all Uber services.</a:t>
            </a:r>
            <a:endParaRPr lang="en-US" sz="667" dirty="0"/>
          </a:p>
        </p:txBody>
      </p:sp>
      <p:sp>
        <p:nvSpPr>
          <p:cNvPr id="14" name="Shape 10"/>
          <p:cNvSpPr/>
          <p:nvPr/>
        </p:nvSpPr>
        <p:spPr>
          <a:xfrm>
            <a:off x="3127177" y="4727377"/>
            <a:ext cx="1920974" cy="1135757"/>
          </a:xfrm>
          <a:prstGeom prst="roundRect">
            <a:avLst>
              <a:gd name="adj" fmla="val 3227"/>
            </a:avLst>
          </a:prstGeom>
          <a:solidFill>
            <a:srgbClr val="FAF5EB"/>
          </a:solidFill>
          <a:ln w="7620">
            <a:solidFill>
              <a:srgbClr val="D5CDBE"/>
            </a:solidFill>
            <a:prstDash val="solid"/>
          </a:ln>
        </p:spPr>
      </p:sp>
      <p:sp>
        <p:nvSpPr>
          <p:cNvPr id="15" name="Shape 11"/>
          <p:cNvSpPr/>
          <p:nvPr/>
        </p:nvSpPr>
        <p:spPr>
          <a:xfrm>
            <a:off x="3220741" y="4820941"/>
            <a:ext cx="261739" cy="261739"/>
          </a:xfrm>
          <a:prstGeom prst="roundRect">
            <a:avLst>
              <a:gd name="adj" fmla="val 29110041"/>
            </a:avLst>
          </a:prstGeom>
          <a:solidFill>
            <a:srgbClr val="3371A5"/>
          </a:solidFill>
          <a:ln/>
        </p:spPr>
      </p:sp>
      <p:pic>
        <p:nvPicPr>
          <p:cNvPr id="16"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92674" y="4892874"/>
            <a:ext cx="117773" cy="117773"/>
          </a:xfrm>
          <a:prstGeom prst="rect">
            <a:avLst/>
          </a:prstGeom>
        </p:spPr>
      </p:pic>
      <p:sp>
        <p:nvSpPr>
          <p:cNvPr id="17" name="Text 12"/>
          <p:cNvSpPr/>
          <p:nvPr/>
        </p:nvSpPr>
        <p:spPr>
          <a:xfrm>
            <a:off x="3220740" y="5169893"/>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Model Development</a:t>
            </a:r>
            <a:endParaRPr lang="en-US" sz="792" dirty="0"/>
          </a:p>
        </p:txBody>
      </p:sp>
      <p:sp>
        <p:nvSpPr>
          <p:cNvPr id="18" name="Text 13"/>
          <p:cNvSpPr/>
          <p:nvPr/>
        </p:nvSpPr>
        <p:spPr>
          <a:xfrm>
            <a:off x="3220740" y="5350470"/>
            <a:ext cx="1733848"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Jupyter notebooks and feature engineering tools streamline the creation of new models.</a:t>
            </a:r>
            <a:endParaRPr lang="en-US" sz="667" dirty="0"/>
          </a:p>
        </p:txBody>
      </p:sp>
      <p:sp>
        <p:nvSpPr>
          <p:cNvPr id="19" name="Shape 14"/>
          <p:cNvSpPr/>
          <p:nvPr/>
        </p:nvSpPr>
        <p:spPr>
          <a:xfrm>
            <a:off x="5135364" y="4727377"/>
            <a:ext cx="1921073" cy="1135757"/>
          </a:xfrm>
          <a:prstGeom prst="roundRect">
            <a:avLst>
              <a:gd name="adj" fmla="val 3227"/>
            </a:avLst>
          </a:prstGeom>
          <a:solidFill>
            <a:srgbClr val="FAF5EB"/>
          </a:solidFill>
          <a:ln w="7620">
            <a:solidFill>
              <a:srgbClr val="D5CDBE"/>
            </a:solidFill>
            <a:prstDash val="solid"/>
          </a:ln>
        </p:spPr>
      </p:sp>
      <p:sp>
        <p:nvSpPr>
          <p:cNvPr id="20" name="Shape 15"/>
          <p:cNvSpPr/>
          <p:nvPr/>
        </p:nvSpPr>
        <p:spPr>
          <a:xfrm>
            <a:off x="5228928" y="4820941"/>
            <a:ext cx="261739" cy="261739"/>
          </a:xfrm>
          <a:prstGeom prst="roundRect">
            <a:avLst>
              <a:gd name="adj" fmla="val 29110041"/>
            </a:avLst>
          </a:prstGeom>
          <a:solidFill>
            <a:srgbClr val="3371A5"/>
          </a:solidFill>
          <a:ln/>
        </p:spPr>
      </p:sp>
      <p:pic>
        <p:nvPicPr>
          <p:cNvPr id="2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00861" y="4892874"/>
            <a:ext cx="117773" cy="117773"/>
          </a:xfrm>
          <a:prstGeom prst="rect">
            <a:avLst/>
          </a:prstGeom>
        </p:spPr>
      </p:pic>
      <p:sp>
        <p:nvSpPr>
          <p:cNvPr id="22" name="Text 16"/>
          <p:cNvSpPr/>
          <p:nvPr/>
        </p:nvSpPr>
        <p:spPr>
          <a:xfrm>
            <a:off x="5228927" y="5169893"/>
            <a:ext cx="1095772"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Training Infrastructure</a:t>
            </a:r>
            <a:endParaRPr lang="en-US" sz="792" dirty="0"/>
          </a:p>
        </p:txBody>
      </p:sp>
      <p:sp>
        <p:nvSpPr>
          <p:cNvPr id="23" name="Text 17"/>
          <p:cNvSpPr/>
          <p:nvPr/>
        </p:nvSpPr>
        <p:spPr>
          <a:xfrm>
            <a:off x="5228927" y="5350470"/>
            <a:ext cx="1733947" cy="4191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Distributed training on Apache Spark and Horovod handles massive datasets efficiently.</a:t>
            </a:r>
            <a:endParaRPr lang="en-US" sz="667" dirty="0"/>
          </a:p>
        </p:txBody>
      </p:sp>
      <p:sp>
        <p:nvSpPr>
          <p:cNvPr id="24" name="Shape 18"/>
          <p:cNvSpPr/>
          <p:nvPr/>
        </p:nvSpPr>
        <p:spPr>
          <a:xfrm>
            <a:off x="7143651" y="4727377"/>
            <a:ext cx="1920974" cy="1135757"/>
          </a:xfrm>
          <a:prstGeom prst="roundRect">
            <a:avLst>
              <a:gd name="adj" fmla="val 3227"/>
            </a:avLst>
          </a:prstGeom>
          <a:solidFill>
            <a:srgbClr val="FAF5EB"/>
          </a:solidFill>
          <a:ln w="7620">
            <a:solidFill>
              <a:srgbClr val="D5CDBE"/>
            </a:solidFill>
            <a:prstDash val="solid"/>
          </a:ln>
        </p:spPr>
      </p:sp>
      <p:sp>
        <p:nvSpPr>
          <p:cNvPr id="25" name="Shape 19"/>
          <p:cNvSpPr/>
          <p:nvPr/>
        </p:nvSpPr>
        <p:spPr>
          <a:xfrm>
            <a:off x="7237215" y="4820941"/>
            <a:ext cx="261739" cy="261739"/>
          </a:xfrm>
          <a:prstGeom prst="roundRect">
            <a:avLst>
              <a:gd name="adj" fmla="val 29110041"/>
            </a:avLst>
          </a:prstGeom>
          <a:solidFill>
            <a:srgbClr val="3371A5"/>
          </a:solidFill>
          <a:ln/>
        </p:spPr>
      </p:sp>
      <p:pic>
        <p:nvPicPr>
          <p:cNvPr id="26"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09148" y="4892874"/>
            <a:ext cx="117773" cy="117773"/>
          </a:xfrm>
          <a:prstGeom prst="rect">
            <a:avLst/>
          </a:prstGeom>
        </p:spPr>
      </p:pic>
      <p:sp>
        <p:nvSpPr>
          <p:cNvPr id="27" name="Text 20"/>
          <p:cNvSpPr/>
          <p:nvPr/>
        </p:nvSpPr>
        <p:spPr>
          <a:xfrm>
            <a:off x="7237215" y="5169893"/>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Model Serving</a:t>
            </a:r>
            <a:endParaRPr lang="en-US" sz="792" dirty="0"/>
          </a:p>
        </p:txBody>
      </p:sp>
      <p:sp>
        <p:nvSpPr>
          <p:cNvPr id="28" name="Text 21"/>
          <p:cNvSpPr/>
          <p:nvPr/>
        </p:nvSpPr>
        <p:spPr>
          <a:xfrm>
            <a:off x="7237214" y="5350470"/>
            <a:ext cx="1733848" cy="4191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Real-time inference APIs and batch prediction jobs ensure models are always available.</a:t>
            </a:r>
            <a:endParaRPr lang="en-US" sz="667" dirty="0"/>
          </a:p>
        </p:txBody>
      </p:sp>
      <p:sp>
        <p:nvSpPr>
          <p:cNvPr id="29" name="Shape 22"/>
          <p:cNvSpPr/>
          <p:nvPr/>
        </p:nvSpPr>
        <p:spPr>
          <a:xfrm>
            <a:off x="3127177" y="5950347"/>
            <a:ext cx="2925068" cy="996057"/>
          </a:xfrm>
          <a:prstGeom prst="roundRect">
            <a:avLst>
              <a:gd name="adj" fmla="val 3680"/>
            </a:avLst>
          </a:prstGeom>
          <a:solidFill>
            <a:srgbClr val="FAF5EB"/>
          </a:solidFill>
          <a:ln w="7620">
            <a:solidFill>
              <a:srgbClr val="D5CDBE"/>
            </a:solidFill>
            <a:prstDash val="solid"/>
          </a:ln>
        </p:spPr>
      </p:sp>
      <p:sp>
        <p:nvSpPr>
          <p:cNvPr id="30" name="Shape 23"/>
          <p:cNvSpPr/>
          <p:nvPr/>
        </p:nvSpPr>
        <p:spPr>
          <a:xfrm>
            <a:off x="3220741" y="6043911"/>
            <a:ext cx="261739" cy="261739"/>
          </a:xfrm>
          <a:prstGeom prst="roundRect">
            <a:avLst>
              <a:gd name="adj" fmla="val 29110041"/>
            </a:avLst>
          </a:prstGeom>
          <a:solidFill>
            <a:srgbClr val="3371A5"/>
          </a:solidFill>
          <a:ln/>
        </p:spPr>
      </p:sp>
      <p:pic>
        <p:nvPicPr>
          <p:cNvPr id="31" name="Image 5"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92674" y="6115844"/>
            <a:ext cx="117773" cy="117773"/>
          </a:xfrm>
          <a:prstGeom prst="rect">
            <a:avLst/>
          </a:prstGeom>
        </p:spPr>
      </p:pic>
      <p:sp>
        <p:nvSpPr>
          <p:cNvPr id="32" name="Text 24"/>
          <p:cNvSpPr/>
          <p:nvPr/>
        </p:nvSpPr>
        <p:spPr>
          <a:xfrm>
            <a:off x="3220740" y="6392863"/>
            <a:ext cx="1307207"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Monitoring &amp; Management</a:t>
            </a:r>
            <a:endParaRPr lang="en-US" sz="792" dirty="0"/>
          </a:p>
        </p:txBody>
      </p:sp>
      <p:sp>
        <p:nvSpPr>
          <p:cNvPr id="33" name="Text 25"/>
          <p:cNvSpPr/>
          <p:nvPr/>
        </p:nvSpPr>
        <p:spPr>
          <a:xfrm>
            <a:off x="3220740" y="6573441"/>
            <a:ext cx="2737942"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Track model performance, conduct A/B tests, and manage deployments with ease.</a:t>
            </a:r>
            <a:endParaRPr lang="en-US" sz="667" dirty="0"/>
          </a:p>
        </p:txBody>
      </p:sp>
      <p:sp>
        <p:nvSpPr>
          <p:cNvPr id="34" name="Shape 26"/>
          <p:cNvSpPr/>
          <p:nvPr/>
        </p:nvSpPr>
        <p:spPr>
          <a:xfrm>
            <a:off x="6139458" y="5950347"/>
            <a:ext cx="2925168" cy="996057"/>
          </a:xfrm>
          <a:prstGeom prst="roundRect">
            <a:avLst>
              <a:gd name="adj" fmla="val 3680"/>
            </a:avLst>
          </a:prstGeom>
          <a:solidFill>
            <a:srgbClr val="FAF5EB"/>
          </a:solidFill>
          <a:ln w="7620">
            <a:solidFill>
              <a:srgbClr val="D5CDBE"/>
            </a:solidFill>
            <a:prstDash val="solid"/>
          </a:ln>
        </p:spPr>
      </p:sp>
      <p:sp>
        <p:nvSpPr>
          <p:cNvPr id="35" name="Shape 27"/>
          <p:cNvSpPr/>
          <p:nvPr/>
        </p:nvSpPr>
        <p:spPr>
          <a:xfrm>
            <a:off x="6233021" y="6043911"/>
            <a:ext cx="261739" cy="261739"/>
          </a:xfrm>
          <a:prstGeom prst="roundRect">
            <a:avLst>
              <a:gd name="adj" fmla="val 29110041"/>
            </a:avLst>
          </a:prstGeom>
          <a:solidFill>
            <a:srgbClr val="3371A5"/>
          </a:solidFill>
          <a:ln/>
        </p:spPr>
      </p:sp>
      <p:pic>
        <p:nvPicPr>
          <p:cNvPr id="36" name="Image 6" descr="preencoded.png"/>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04955" y="6115844"/>
            <a:ext cx="117773" cy="117773"/>
          </a:xfrm>
          <a:prstGeom prst="rect">
            <a:avLst/>
          </a:prstGeom>
        </p:spPr>
      </p:pic>
      <p:sp>
        <p:nvSpPr>
          <p:cNvPr id="37" name="Text 28"/>
          <p:cNvSpPr/>
          <p:nvPr/>
        </p:nvSpPr>
        <p:spPr>
          <a:xfrm>
            <a:off x="6233021" y="6392863"/>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Feature Store</a:t>
            </a:r>
            <a:endParaRPr lang="en-US" sz="792" dirty="0"/>
          </a:p>
        </p:txBody>
      </p:sp>
      <p:sp>
        <p:nvSpPr>
          <p:cNvPr id="38" name="Text 29"/>
          <p:cNvSpPr/>
          <p:nvPr/>
        </p:nvSpPr>
        <p:spPr>
          <a:xfrm>
            <a:off x="6233021" y="6573441"/>
            <a:ext cx="2738041"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Centralized management and serving of features for consistent and efficient ML.</a:t>
            </a:r>
            <a:endParaRPr lang="en-US" sz="667" dirty="0"/>
          </a:p>
        </p:txBody>
      </p:sp>
      <p:sp>
        <p:nvSpPr>
          <p:cNvPr id="39" name="Text 30"/>
          <p:cNvSpPr/>
          <p:nvPr/>
        </p:nvSpPr>
        <p:spPr>
          <a:xfrm>
            <a:off x="3127177" y="7077273"/>
            <a:ext cx="2099468"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Real-Time ML Pipeline Flow</a:t>
            </a:r>
            <a:endParaRPr lang="en-US" sz="1292" dirty="0"/>
          </a:p>
        </p:txBody>
      </p:sp>
      <p:sp>
        <p:nvSpPr>
          <p:cNvPr id="40" name="Text 31"/>
          <p:cNvSpPr/>
          <p:nvPr/>
        </p:nvSpPr>
        <p:spPr>
          <a:xfrm>
            <a:off x="3127177" y="7413526"/>
            <a:ext cx="5937548"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Our ML pipeline operates continuously, transforming raw events into actionable intelligence with incredible speed.</a:t>
            </a:r>
            <a:endParaRPr lang="en-US" sz="667" dirty="0"/>
          </a:p>
        </p:txBody>
      </p:sp>
      <p:pic>
        <p:nvPicPr>
          <p:cNvPr id="41" name="Image 7" descr="preencoded.png"/>
          <p:cNvPicPr>
            <a:picLocks noChangeAspect="1"/>
          </p:cNvPicPr>
          <p:nvPr/>
        </p:nvPicPr>
        <p:blipFill>
          <a:blip r:embed="rId16"/>
          <a:stretch>
            <a:fillRect/>
          </a:stretch>
        </p:blipFill>
        <p:spPr>
          <a:xfrm>
            <a:off x="3127177" y="7651353"/>
            <a:ext cx="436364" cy="523578"/>
          </a:xfrm>
          <a:prstGeom prst="rect">
            <a:avLst/>
          </a:prstGeom>
        </p:spPr>
      </p:pic>
      <p:sp>
        <p:nvSpPr>
          <p:cNvPr id="42" name="Text 32"/>
          <p:cNvSpPr/>
          <p:nvPr/>
        </p:nvSpPr>
        <p:spPr>
          <a:xfrm>
            <a:off x="3650755" y="7738567"/>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Data Ingestion</a:t>
            </a:r>
            <a:endParaRPr lang="en-US" sz="792" dirty="0"/>
          </a:p>
        </p:txBody>
      </p:sp>
      <p:sp>
        <p:nvSpPr>
          <p:cNvPr id="43" name="Text 33"/>
          <p:cNvSpPr/>
          <p:nvPr/>
        </p:nvSpPr>
        <p:spPr>
          <a:xfrm>
            <a:off x="3650754" y="7919144"/>
            <a:ext cx="5413970"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GPS coordinates, trip requests, and user interactions stream via Kafka in &lt;10ms.</a:t>
            </a:r>
            <a:endParaRPr lang="en-US" sz="667" dirty="0"/>
          </a:p>
        </p:txBody>
      </p:sp>
      <p:pic>
        <p:nvPicPr>
          <p:cNvPr id="44" name="Image 8" descr="preencoded.png"/>
          <p:cNvPicPr>
            <a:picLocks noChangeAspect="1"/>
          </p:cNvPicPr>
          <p:nvPr/>
        </p:nvPicPr>
        <p:blipFill>
          <a:blip r:embed="rId17"/>
          <a:stretch>
            <a:fillRect/>
          </a:stretch>
        </p:blipFill>
        <p:spPr>
          <a:xfrm>
            <a:off x="3127177" y="8174931"/>
            <a:ext cx="436364" cy="523578"/>
          </a:xfrm>
          <a:prstGeom prst="rect">
            <a:avLst/>
          </a:prstGeom>
        </p:spPr>
      </p:pic>
      <p:sp>
        <p:nvSpPr>
          <p:cNvPr id="45" name="Text 34"/>
          <p:cNvSpPr/>
          <p:nvPr/>
        </p:nvSpPr>
        <p:spPr>
          <a:xfrm>
            <a:off x="3650755" y="8262144"/>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Feature Engineering</a:t>
            </a:r>
            <a:endParaRPr lang="en-US" sz="792" dirty="0"/>
          </a:p>
        </p:txBody>
      </p:sp>
      <p:sp>
        <p:nvSpPr>
          <p:cNvPr id="46" name="Text 35"/>
          <p:cNvSpPr/>
          <p:nvPr/>
        </p:nvSpPr>
        <p:spPr>
          <a:xfrm>
            <a:off x="3650754" y="8442722"/>
            <a:ext cx="5413970"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Real-time &amp; historical features (location, weather, user patterns) are extracted and computed.</a:t>
            </a:r>
            <a:endParaRPr lang="en-US" sz="667" dirty="0"/>
          </a:p>
        </p:txBody>
      </p:sp>
      <p:pic>
        <p:nvPicPr>
          <p:cNvPr id="47" name="Image 9" descr="preencoded.png"/>
          <p:cNvPicPr>
            <a:picLocks noChangeAspect="1"/>
          </p:cNvPicPr>
          <p:nvPr/>
        </p:nvPicPr>
        <p:blipFill>
          <a:blip r:embed="rId18"/>
          <a:stretch>
            <a:fillRect/>
          </a:stretch>
        </p:blipFill>
        <p:spPr>
          <a:xfrm>
            <a:off x="3127177" y="8698508"/>
            <a:ext cx="436364" cy="523578"/>
          </a:xfrm>
          <a:prstGeom prst="rect">
            <a:avLst/>
          </a:prstGeom>
        </p:spPr>
      </p:pic>
      <p:sp>
        <p:nvSpPr>
          <p:cNvPr id="48" name="Text 36"/>
          <p:cNvSpPr/>
          <p:nvPr/>
        </p:nvSpPr>
        <p:spPr>
          <a:xfrm>
            <a:off x="3650755" y="8785721"/>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Model Inference</a:t>
            </a:r>
            <a:endParaRPr lang="en-US" sz="792" dirty="0"/>
          </a:p>
        </p:txBody>
      </p:sp>
      <p:sp>
        <p:nvSpPr>
          <p:cNvPr id="49" name="Text 37"/>
          <p:cNvSpPr/>
          <p:nvPr/>
        </p:nvSpPr>
        <p:spPr>
          <a:xfrm>
            <a:off x="3650754" y="8966299"/>
            <a:ext cx="5413970"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Models predict demand, calculate ETAs, detect fraud, and match drivers instantly.</a:t>
            </a:r>
            <a:endParaRPr lang="en-US" sz="667" dirty="0"/>
          </a:p>
        </p:txBody>
      </p:sp>
      <p:pic>
        <p:nvPicPr>
          <p:cNvPr id="50" name="Image 10" descr="preencoded.png"/>
          <p:cNvPicPr>
            <a:picLocks noChangeAspect="1"/>
          </p:cNvPicPr>
          <p:nvPr/>
        </p:nvPicPr>
        <p:blipFill>
          <a:blip r:embed="rId19"/>
          <a:stretch>
            <a:fillRect/>
          </a:stretch>
        </p:blipFill>
        <p:spPr>
          <a:xfrm>
            <a:off x="3127177" y="9222085"/>
            <a:ext cx="436364" cy="523578"/>
          </a:xfrm>
          <a:prstGeom prst="rect">
            <a:avLst/>
          </a:prstGeom>
        </p:spPr>
      </p:pic>
      <p:sp>
        <p:nvSpPr>
          <p:cNvPr id="51" name="Text 38"/>
          <p:cNvSpPr/>
          <p:nvPr/>
        </p:nvSpPr>
        <p:spPr>
          <a:xfrm>
            <a:off x="3650755" y="9309298"/>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Decision Making</a:t>
            </a:r>
            <a:endParaRPr lang="en-US" sz="792" dirty="0"/>
          </a:p>
        </p:txBody>
      </p:sp>
      <p:sp>
        <p:nvSpPr>
          <p:cNvPr id="52" name="Text 39"/>
          <p:cNvSpPr/>
          <p:nvPr/>
        </p:nvSpPr>
        <p:spPr>
          <a:xfrm>
            <a:off x="3650754" y="9489877"/>
            <a:ext cx="5413970"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Predictions combine with business rules and A/B tests to generate real-time actions.</a:t>
            </a:r>
            <a:endParaRPr lang="en-US" sz="667" dirty="0"/>
          </a:p>
        </p:txBody>
      </p:sp>
      <p:pic>
        <p:nvPicPr>
          <p:cNvPr id="53" name="Image 11" descr="preencoded.png"/>
          <p:cNvPicPr>
            <a:picLocks noChangeAspect="1"/>
          </p:cNvPicPr>
          <p:nvPr/>
        </p:nvPicPr>
        <p:blipFill>
          <a:blip r:embed="rId20"/>
          <a:stretch>
            <a:fillRect/>
          </a:stretch>
        </p:blipFill>
        <p:spPr>
          <a:xfrm>
            <a:off x="3127177" y="9745663"/>
            <a:ext cx="436364" cy="523578"/>
          </a:xfrm>
          <a:prstGeom prst="rect">
            <a:avLst/>
          </a:prstGeom>
        </p:spPr>
      </p:pic>
      <p:sp>
        <p:nvSpPr>
          <p:cNvPr id="54" name="Text 40"/>
          <p:cNvSpPr/>
          <p:nvPr/>
        </p:nvSpPr>
        <p:spPr>
          <a:xfrm>
            <a:off x="3650755" y="9832876"/>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Feedback Loop</a:t>
            </a:r>
            <a:endParaRPr lang="en-US" sz="792" dirty="0"/>
          </a:p>
        </p:txBody>
      </p:sp>
      <p:sp>
        <p:nvSpPr>
          <p:cNvPr id="55" name="Text 41"/>
          <p:cNvSpPr/>
          <p:nvPr/>
        </p:nvSpPr>
        <p:spPr>
          <a:xfrm>
            <a:off x="3650754" y="10013454"/>
            <a:ext cx="5413970"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Actual outcomes (trip completion, satisfaction) feed back for continuous model improvement.</a:t>
            </a:r>
            <a:endParaRPr lang="en-US" sz="667" dirty="0"/>
          </a:p>
        </p:txBody>
      </p:sp>
      <p:sp>
        <p:nvSpPr>
          <p:cNvPr id="56" name="Text 42"/>
          <p:cNvSpPr/>
          <p:nvPr/>
        </p:nvSpPr>
        <p:spPr>
          <a:xfrm>
            <a:off x="3127177" y="10400109"/>
            <a:ext cx="2615307"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Key ML Use Cases &amp; Technologies</a:t>
            </a:r>
            <a:endParaRPr lang="en-US" sz="1292" dirty="0"/>
          </a:p>
        </p:txBody>
      </p:sp>
      <p:sp>
        <p:nvSpPr>
          <p:cNvPr id="57" name="Shape 43"/>
          <p:cNvSpPr/>
          <p:nvPr/>
        </p:nvSpPr>
        <p:spPr>
          <a:xfrm>
            <a:off x="3127177" y="10736362"/>
            <a:ext cx="1920974" cy="1183482"/>
          </a:xfrm>
          <a:prstGeom prst="roundRect">
            <a:avLst>
              <a:gd name="adj" fmla="val 3097"/>
            </a:avLst>
          </a:prstGeom>
          <a:solidFill>
            <a:srgbClr val="FAF5EB"/>
          </a:solidFill>
          <a:ln w="15240">
            <a:solidFill>
              <a:srgbClr val="D5CDBE"/>
            </a:solidFill>
            <a:prstDash val="solid"/>
          </a:ln>
        </p:spPr>
      </p:sp>
      <p:sp>
        <p:nvSpPr>
          <p:cNvPr id="58" name="Text 44"/>
          <p:cNvSpPr/>
          <p:nvPr/>
        </p:nvSpPr>
        <p:spPr>
          <a:xfrm>
            <a:off x="3227090" y="10836275"/>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Demand Forecasting</a:t>
            </a:r>
            <a:endParaRPr lang="en-US" sz="792" dirty="0"/>
          </a:p>
        </p:txBody>
      </p:sp>
      <p:sp>
        <p:nvSpPr>
          <p:cNvPr id="59" name="Text 45"/>
          <p:cNvSpPr/>
          <p:nvPr/>
        </p:nvSpPr>
        <p:spPr>
          <a:xfrm>
            <a:off x="3227090" y="11016853"/>
            <a:ext cx="1721148"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Tech:</a:t>
            </a:r>
            <a:r>
              <a:rPr lang="en-US" sz="667" dirty="0">
                <a:solidFill>
                  <a:srgbClr val="2B3541"/>
                </a:solidFill>
                <a:latin typeface="Funnel Sans" pitchFamily="34" charset="0"/>
                <a:ea typeface="Funnel Sans" pitchFamily="34" charset="-122"/>
                <a:cs typeface="Funnel Sans" pitchFamily="34" charset="-120"/>
              </a:rPr>
              <a:t> Time series (LSTM, Prophet), XGBoost</a:t>
            </a:r>
            <a:endParaRPr lang="en-US" sz="667" dirty="0"/>
          </a:p>
        </p:txBody>
      </p:sp>
      <p:sp>
        <p:nvSpPr>
          <p:cNvPr id="60" name="Text 46"/>
          <p:cNvSpPr/>
          <p:nvPr/>
        </p:nvSpPr>
        <p:spPr>
          <a:xfrm>
            <a:off x="3227090" y="11208842"/>
            <a:ext cx="1721148" cy="2794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Output:</a:t>
            </a:r>
            <a:r>
              <a:rPr lang="en-US" sz="667" dirty="0">
                <a:solidFill>
                  <a:srgbClr val="2B3541"/>
                </a:solidFill>
                <a:latin typeface="Funnel Sans" pitchFamily="34" charset="0"/>
                <a:ea typeface="Funnel Sans" pitchFamily="34" charset="-122"/>
                <a:cs typeface="Funnel Sans" pitchFamily="34" charset="-120"/>
              </a:rPr>
              <a:t> Predicted demand by location &amp; time</a:t>
            </a:r>
            <a:endParaRPr lang="en-US" sz="667" dirty="0"/>
          </a:p>
        </p:txBody>
      </p:sp>
      <p:sp>
        <p:nvSpPr>
          <p:cNvPr id="61" name="Text 47"/>
          <p:cNvSpPr/>
          <p:nvPr/>
        </p:nvSpPr>
        <p:spPr>
          <a:xfrm>
            <a:off x="3227090" y="11540530"/>
            <a:ext cx="1721148"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Latency:</a:t>
            </a:r>
            <a:r>
              <a:rPr lang="en-US" sz="667" dirty="0">
                <a:solidFill>
                  <a:srgbClr val="2B3541"/>
                </a:solidFill>
                <a:latin typeface="Funnel Sans" pitchFamily="34" charset="0"/>
                <a:ea typeface="Funnel Sans" pitchFamily="34" charset="-122"/>
                <a:cs typeface="Funnel Sans" pitchFamily="34" charset="-120"/>
              </a:rPr>
              <a:t> &lt;100ms</a:t>
            </a:r>
            <a:endParaRPr lang="en-US" sz="667" dirty="0"/>
          </a:p>
        </p:txBody>
      </p:sp>
      <p:sp>
        <p:nvSpPr>
          <p:cNvPr id="62" name="Shape 48"/>
          <p:cNvSpPr/>
          <p:nvPr/>
        </p:nvSpPr>
        <p:spPr>
          <a:xfrm>
            <a:off x="5135364" y="10736362"/>
            <a:ext cx="1921073" cy="1183482"/>
          </a:xfrm>
          <a:prstGeom prst="roundRect">
            <a:avLst>
              <a:gd name="adj" fmla="val 3097"/>
            </a:avLst>
          </a:prstGeom>
          <a:solidFill>
            <a:srgbClr val="FAF5EB"/>
          </a:solidFill>
          <a:ln w="15240">
            <a:solidFill>
              <a:srgbClr val="D5CDBE"/>
            </a:solidFill>
            <a:prstDash val="solid"/>
          </a:ln>
        </p:spPr>
      </p:sp>
      <p:sp>
        <p:nvSpPr>
          <p:cNvPr id="63" name="Text 49"/>
          <p:cNvSpPr/>
          <p:nvPr/>
        </p:nvSpPr>
        <p:spPr>
          <a:xfrm>
            <a:off x="5235277" y="10836275"/>
            <a:ext cx="1167507"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Dynamic Pricing (Surge)</a:t>
            </a:r>
            <a:endParaRPr lang="en-US" sz="792" dirty="0"/>
          </a:p>
        </p:txBody>
      </p:sp>
      <p:sp>
        <p:nvSpPr>
          <p:cNvPr id="64" name="Text 50"/>
          <p:cNvSpPr/>
          <p:nvPr/>
        </p:nvSpPr>
        <p:spPr>
          <a:xfrm>
            <a:off x="5235277" y="11016853"/>
            <a:ext cx="1721247" cy="2794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Tech:</a:t>
            </a:r>
            <a:r>
              <a:rPr lang="en-US" sz="667" dirty="0">
                <a:solidFill>
                  <a:srgbClr val="2B3541"/>
                </a:solidFill>
                <a:latin typeface="Funnel Sans" pitchFamily="34" charset="0"/>
                <a:ea typeface="Funnel Sans" pitchFamily="34" charset="-122"/>
                <a:cs typeface="Funnel Sans" pitchFamily="34" charset="-120"/>
              </a:rPr>
              <a:t> Reinforcement learning, gradient boosting</a:t>
            </a:r>
            <a:endParaRPr lang="en-US" sz="667" dirty="0"/>
          </a:p>
        </p:txBody>
      </p:sp>
      <p:sp>
        <p:nvSpPr>
          <p:cNvPr id="65" name="Text 51"/>
          <p:cNvSpPr/>
          <p:nvPr/>
        </p:nvSpPr>
        <p:spPr>
          <a:xfrm>
            <a:off x="5235277" y="11348542"/>
            <a:ext cx="1721247" cy="2794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Output:</a:t>
            </a:r>
            <a:r>
              <a:rPr lang="en-US" sz="667" dirty="0">
                <a:solidFill>
                  <a:srgbClr val="2B3541"/>
                </a:solidFill>
                <a:latin typeface="Funnel Sans" pitchFamily="34" charset="0"/>
                <a:ea typeface="Funnel Sans" pitchFamily="34" charset="-122"/>
                <a:cs typeface="Funnel Sans" pitchFamily="34" charset="-120"/>
              </a:rPr>
              <a:t> Optimal pricing multiplier by hexagon</a:t>
            </a:r>
            <a:endParaRPr lang="en-US" sz="667" dirty="0"/>
          </a:p>
        </p:txBody>
      </p:sp>
      <p:sp>
        <p:nvSpPr>
          <p:cNvPr id="66" name="Text 52"/>
          <p:cNvSpPr/>
          <p:nvPr/>
        </p:nvSpPr>
        <p:spPr>
          <a:xfrm>
            <a:off x="5235277" y="11680230"/>
            <a:ext cx="1721247"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Latency:</a:t>
            </a:r>
            <a:r>
              <a:rPr lang="en-US" sz="667" dirty="0">
                <a:solidFill>
                  <a:srgbClr val="2B3541"/>
                </a:solidFill>
                <a:latin typeface="Funnel Sans" pitchFamily="34" charset="0"/>
                <a:ea typeface="Funnel Sans" pitchFamily="34" charset="-122"/>
                <a:cs typeface="Funnel Sans" pitchFamily="34" charset="-120"/>
              </a:rPr>
              <a:t> &lt;50ms</a:t>
            </a:r>
            <a:endParaRPr lang="en-US" sz="667" dirty="0"/>
          </a:p>
        </p:txBody>
      </p:sp>
      <p:sp>
        <p:nvSpPr>
          <p:cNvPr id="67" name="Shape 53"/>
          <p:cNvSpPr/>
          <p:nvPr/>
        </p:nvSpPr>
        <p:spPr>
          <a:xfrm>
            <a:off x="7143651" y="10736362"/>
            <a:ext cx="1920974" cy="1183482"/>
          </a:xfrm>
          <a:prstGeom prst="roundRect">
            <a:avLst>
              <a:gd name="adj" fmla="val 3097"/>
            </a:avLst>
          </a:prstGeom>
          <a:solidFill>
            <a:srgbClr val="FAF5EB"/>
          </a:solidFill>
          <a:ln w="15240">
            <a:solidFill>
              <a:srgbClr val="D5CDBE"/>
            </a:solidFill>
            <a:prstDash val="solid"/>
          </a:ln>
        </p:spPr>
      </p:sp>
      <p:sp>
        <p:nvSpPr>
          <p:cNvPr id="68" name="Text 54"/>
          <p:cNvSpPr/>
          <p:nvPr/>
        </p:nvSpPr>
        <p:spPr>
          <a:xfrm>
            <a:off x="7243564" y="10836275"/>
            <a:ext cx="1072158"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Driver-Rider Matching</a:t>
            </a:r>
            <a:endParaRPr lang="en-US" sz="792" dirty="0"/>
          </a:p>
        </p:txBody>
      </p:sp>
      <p:sp>
        <p:nvSpPr>
          <p:cNvPr id="69" name="Text 55"/>
          <p:cNvSpPr/>
          <p:nvPr/>
        </p:nvSpPr>
        <p:spPr>
          <a:xfrm>
            <a:off x="7243564" y="11016853"/>
            <a:ext cx="1721148" cy="2794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Tech:</a:t>
            </a:r>
            <a:r>
              <a:rPr lang="en-US" sz="667" dirty="0">
                <a:solidFill>
                  <a:srgbClr val="2B3541"/>
                </a:solidFill>
                <a:latin typeface="Funnel Sans" pitchFamily="34" charset="0"/>
                <a:ea typeface="Funnel Sans" pitchFamily="34" charset="-122"/>
                <a:cs typeface="Funnel Sans" pitchFamily="34" charset="-120"/>
              </a:rPr>
              <a:t> Optimization algorithms, deep learning</a:t>
            </a:r>
            <a:endParaRPr lang="en-US" sz="667" dirty="0"/>
          </a:p>
        </p:txBody>
      </p:sp>
      <p:sp>
        <p:nvSpPr>
          <p:cNvPr id="70" name="Text 56"/>
          <p:cNvSpPr/>
          <p:nvPr/>
        </p:nvSpPr>
        <p:spPr>
          <a:xfrm>
            <a:off x="7243564" y="11348542"/>
            <a:ext cx="1721148"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Output:</a:t>
            </a:r>
            <a:r>
              <a:rPr lang="en-US" sz="667" dirty="0">
                <a:solidFill>
                  <a:srgbClr val="2B3541"/>
                </a:solidFill>
                <a:latin typeface="Funnel Sans" pitchFamily="34" charset="0"/>
                <a:ea typeface="Funnel Sans" pitchFamily="34" charset="-122"/>
                <a:cs typeface="Funnel Sans" pitchFamily="34" charset="-120"/>
              </a:rPr>
              <a:t> Optimal driver assignment</a:t>
            </a:r>
            <a:endParaRPr lang="en-US" sz="667" dirty="0"/>
          </a:p>
        </p:txBody>
      </p:sp>
      <p:sp>
        <p:nvSpPr>
          <p:cNvPr id="71" name="Text 57"/>
          <p:cNvSpPr/>
          <p:nvPr/>
        </p:nvSpPr>
        <p:spPr>
          <a:xfrm>
            <a:off x="7243564" y="11540530"/>
            <a:ext cx="1721148"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Latency:</a:t>
            </a:r>
            <a:r>
              <a:rPr lang="en-US" sz="667" dirty="0">
                <a:solidFill>
                  <a:srgbClr val="2B3541"/>
                </a:solidFill>
                <a:latin typeface="Funnel Sans" pitchFamily="34" charset="0"/>
                <a:ea typeface="Funnel Sans" pitchFamily="34" charset="-122"/>
                <a:cs typeface="Funnel Sans" pitchFamily="34" charset="-120"/>
              </a:rPr>
              <a:t> &lt;200ms</a:t>
            </a:r>
            <a:endParaRPr lang="en-US" sz="667" dirty="0"/>
          </a:p>
        </p:txBody>
      </p:sp>
      <p:sp>
        <p:nvSpPr>
          <p:cNvPr id="72" name="Shape 58"/>
          <p:cNvSpPr/>
          <p:nvPr/>
        </p:nvSpPr>
        <p:spPr>
          <a:xfrm>
            <a:off x="3127177" y="12007056"/>
            <a:ext cx="2925068" cy="904082"/>
          </a:xfrm>
          <a:prstGeom prst="roundRect">
            <a:avLst>
              <a:gd name="adj" fmla="val 4054"/>
            </a:avLst>
          </a:prstGeom>
          <a:solidFill>
            <a:srgbClr val="FAF5EB"/>
          </a:solidFill>
          <a:ln w="15240">
            <a:solidFill>
              <a:srgbClr val="D5CDBE"/>
            </a:solidFill>
            <a:prstDash val="solid"/>
          </a:ln>
        </p:spPr>
      </p:sp>
      <p:sp>
        <p:nvSpPr>
          <p:cNvPr id="73" name="Text 59"/>
          <p:cNvSpPr/>
          <p:nvPr/>
        </p:nvSpPr>
        <p:spPr>
          <a:xfrm>
            <a:off x="3227090" y="12106969"/>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ETA Prediction</a:t>
            </a:r>
            <a:endParaRPr lang="en-US" sz="792" dirty="0"/>
          </a:p>
        </p:txBody>
      </p:sp>
      <p:sp>
        <p:nvSpPr>
          <p:cNvPr id="74" name="Text 60"/>
          <p:cNvSpPr/>
          <p:nvPr/>
        </p:nvSpPr>
        <p:spPr>
          <a:xfrm>
            <a:off x="3227090" y="12287548"/>
            <a:ext cx="2725242"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Tech:</a:t>
            </a:r>
            <a:r>
              <a:rPr lang="en-US" sz="667" dirty="0">
                <a:solidFill>
                  <a:srgbClr val="2B3541"/>
                </a:solidFill>
                <a:latin typeface="Funnel Sans" pitchFamily="34" charset="0"/>
                <a:ea typeface="Funnel Sans" pitchFamily="34" charset="-122"/>
                <a:cs typeface="Funnel Sans" pitchFamily="34" charset="-120"/>
              </a:rPr>
              <a:t> Deep Neural Networks, Graph Neural Networks</a:t>
            </a:r>
            <a:endParaRPr lang="en-US" sz="667" dirty="0"/>
          </a:p>
        </p:txBody>
      </p:sp>
      <p:sp>
        <p:nvSpPr>
          <p:cNvPr id="75" name="Text 61"/>
          <p:cNvSpPr/>
          <p:nvPr/>
        </p:nvSpPr>
        <p:spPr>
          <a:xfrm>
            <a:off x="3227090" y="12479536"/>
            <a:ext cx="2725242"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Output:</a:t>
            </a:r>
            <a:r>
              <a:rPr lang="en-US" sz="667" dirty="0">
                <a:solidFill>
                  <a:srgbClr val="2B3541"/>
                </a:solidFill>
                <a:latin typeface="Funnel Sans" pitchFamily="34" charset="0"/>
                <a:ea typeface="Funnel Sans" pitchFamily="34" charset="-122"/>
                <a:cs typeface="Funnel Sans" pitchFamily="34" charset="-120"/>
              </a:rPr>
              <a:t> Accurate arrival time estimates</a:t>
            </a:r>
            <a:endParaRPr lang="en-US" sz="667" dirty="0"/>
          </a:p>
        </p:txBody>
      </p:sp>
      <p:sp>
        <p:nvSpPr>
          <p:cNvPr id="76" name="Text 62"/>
          <p:cNvSpPr/>
          <p:nvPr/>
        </p:nvSpPr>
        <p:spPr>
          <a:xfrm>
            <a:off x="3227090" y="12671524"/>
            <a:ext cx="2725242"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Latency:</a:t>
            </a:r>
            <a:r>
              <a:rPr lang="en-US" sz="667" dirty="0">
                <a:solidFill>
                  <a:srgbClr val="2B3541"/>
                </a:solidFill>
                <a:latin typeface="Funnel Sans" pitchFamily="34" charset="0"/>
                <a:ea typeface="Funnel Sans" pitchFamily="34" charset="-122"/>
                <a:cs typeface="Funnel Sans" pitchFamily="34" charset="-120"/>
              </a:rPr>
              <a:t> &lt;100ms</a:t>
            </a:r>
            <a:endParaRPr lang="en-US" sz="667" dirty="0"/>
          </a:p>
        </p:txBody>
      </p:sp>
      <p:sp>
        <p:nvSpPr>
          <p:cNvPr id="77" name="Shape 63"/>
          <p:cNvSpPr/>
          <p:nvPr/>
        </p:nvSpPr>
        <p:spPr>
          <a:xfrm>
            <a:off x="6139458" y="12007056"/>
            <a:ext cx="2925168" cy="904082"/>
          </a:xfrm>
          <a:prstGeom prst="roundRect">
            <a:avLst>
              <a:gd name="adj" fmla="val 4054"/>
            </a:avLst>
          </a:prstGeom>
          <a:solidFill>
            <a:srgbClr val="FAF5EB"/>
          </a:solidFill>
          <a:ln w="15240">
            <a:solidFill>
              <a:srgbClr val="D5CDBE"/>
            </a:solidFill>
            <a:prstDash val="solid"/>
          </a:ln>
        </p:spPr>
      </p:sp>
      <p:sp>
        <p:nvSpPr>
          <p:cNvPr id="78" name="Text 64"/>
          <p:cNvSpPr/>
          <p:nvPr/>
        </p:nvSpPr>
        <p:spPr>
          <a:xfrm>
            <a:off x="6239371" y="12106969"/>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Fraud Detection</a:t>
            </a:r>
            <a:endParaRPr lang="en-US" sz="792" dirty="0"/>
          </a:p>
        </p:txBody>
      </p:sp>
      <p:sp>
        <p:nvSpPr>
          <p:cNvPr id="79" name="Text 65"/>
          <p:cNvSpPr/>
          <p:nvPr/>
        </p:nvSpPr>
        <p:spPr>
          <a:xfrm>
            <a:off x="6239371" y="12287548"/>
            <a:ext cx="2725341"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Tech:</a:t>
            </a:r>
            <a:r>
              <a:rPr lang="en-US" sz="667" dirty="0">
                <a:solidFill>
                  <a:srgbClr val="2B3541"/>
                </a:solidFill>
                <a:latin typeface="Funnel Sans" pitchFamily="34" charset="0"/>
                <a:ea typeface="Funnel Sans" pitchFamily="34" charset="-122"/>
                <a:cs typeface="Funnel Sans" pitchFamily="34" charset="-120"/>
              </a:rPr>
              <a:t> Anomaly detection, ensemble methods</a:t>
            </a:r>
            <a:endParaRPr lang="en-US" sz="667" dirty="0"/>
          </a:p>
        </p:txBody>
      </p:sp>
      <p:sp>
        <p:nvSpPr>
          <p:cNvPr id="80" name="Text 66"/>
          <p:cNvSpPr/>
          <p:nvPr/>
        </p:nvSpPr>
        <p:spPr>
          <a:xfrm>
            <a:off x="6239371" y="12479536"/>
            <a:ext cx="2725341"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Output:</a:t>
            </a:r>
            <a:r>
              <a:rPr lang="en-US" sz="667" dirty="0">
                <a:solidFill>
                  <a:srgbClr val="2B3541"/>
                </a:solidFill>
                <a:latin typeface="Funnel Sans" pitchFamily="34" charset="0"/>
                <a:ea typeface="Funnel Sans" pitchFamily="34" charset="-122"/>
                <a:cs typeface="Funnel Sans" pitchFamily="34" charset="-120"/>
              </a:rPr>
              <a:t> Fraud probability scores</a:t>
            </a:r>
            <a:endParaRPr lang="en-US" sz="667" dirty="0"/>
          </a:p>
        </p:txBody>
      </p:sp>
      <p:sp>
        <p:nvSpPr>
          <p:cNvPr id="81" name="Text 67"/>
          <p:cNvSpPr/>
          <p:nvPr/>
        </p:nvSpPr>
        <p:spPr>
          <a:xfrm>
            <a:off x="6239371" y="12671524"/>
            <a:ext cx="2725341" cy="139700"/>
          </a:xfrm>
          <a:prstGeom prst="rect">
            <a:avLst/>
          </a:prstGeom>
          <a:noFill/>
          <a:ln/>
        </p:spPr>
        <p:txBody>
          <a:bodyPr wrap="non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Latency:</a:t>
            </a:r>
            <a:r>
              <a:rPr lang="en-US" sz="667" dirty="0">
                <a:solidFill>
                  <a:srgbClr val="2B3541"/>
                </a:solidFill>
                <a:latin typeface="Funnel Sans" pitchFamily="34" charset="0"/>
                <a:ea typeface="Funnel Sans" pitchFamily="34" charset="-122"/>
                <a:cs typeface="Funnel Sans" pitchFamily="34" charset="-120"/>
              </a:rPr>
              <a:t> &lt;10ms</a:t>
            </a:r>
            <a:endParaRPr lang="en-US" sz="667" dirty="0"/>
          </a:p>
        </p:txBody>
      </p:sp>
      <p:sp>
        <p:nvSpPr>
          <p:cNvPr id="82" name="Text 68"/>
          <p:cNvSpPr/>
          <p:nvPr/>
        </p:nvSpPr>
        <p:spPr>
          <a:xfrm>
            <a:off x="3127177" y="13042007"/>
            <a:ext cx="2575619"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ML Infrastructure &amp; Technologies</a:t>
            </a:r>
            <a:endParaRPr lang="en-US" sz="1292" dirty="0"/>
          </a:p>
        </p:txBody>
      </p:sp>
      <p:sp>
        <p:nvSpPr>
          <p:cNvPr id="83" name="Text 69"/>
          <p:cNvSpPr/>
          <p:nvPr/>
        </p:nvSpPr>
        <p:spPr>
          <a:xfrm>
            <a:off x="3127177" y="13465473"/>
            <a:ext cx="1095772"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Training Infrastructure</a:t>
            </a:r>
            <a:endParaRPr lang="en-US" sz="792" dirty="0"/>
          </a:p>
        </p:txBody>
      </p:sp>
      <p:sp>
        <p:nvSpPr>
          <p:cNvPr id="84" name="Text 70"/>
          <p:cNvSpPr/>
          <p:nvPr/>
        </p:nvSpPr>
        <p:spPr>
          <a:xfrm>
            <a:off x="3127177" y="13680976"/>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Apache Spark:</a:t>
            </a:r>
            <a:r>
              <a:rPr lang="en-US" sz="667" dirty="0">
                <a:solidFill>
                  <a:srgbClr val="2B3541"/>
                </a:solidFill>
                <a:latin typeface="Funnel Sans" pitchFamily="34" charset="0"/>
                <a:ea typeface="Funnel Sans" pitchFamily="34" charset="-122"/>
                <a:cs typeface="Funnel Sans" pitchFamily="34" charset="-120"/>
              </a:rPr>
              <a:t> Distributed data processing</a:t>
            </a:r>
            <a:endParaRPr lang="en-US" sz="667" dirty="0"/>
          </a:p>
        </p:txBody>
      </p:sp>
      <p:sp>
        <p:nvSpPr>
          <p:cNvPr id="85" name="Text 71"/>
          <p:cNvSpPr/>
          <p:nvPr/>
        </p:nvSpPr>
        <p:spPr>
          <a:xfrm>
            <a:off x="3127177" y="13851136"/>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Horovod:</a:t>
            </a:r>
            <a:r>
              <a:rPr lang="en-US" sz="667" dirty="0">
                <a:solidFill>
                  <a:srgbClr val="2B3541"/>
                </a:solidFill>
                <a:latin typeface="Funnel Sans" pitchFamily="34" charset="0"/>
                <a:ea typeface="Funnel Sans" pitchFamily="34" charset="-122"/>
                <a:cs typeface="Funnel Sans" pitchFamily="34" charset="-120"/>
              </a:rPr>
              <a:t> Distributed deep learning</a:t>
            </a:r>
            <a:endParaRPr lang="en-US" sz="667" dirty="0"/>
          </a:p>
        </p:txBody>
      </p:sp>
      <p:sp>
        <p:nvSpPr>
          <p:cNvPr id="86" name="Text 72"/>
          <p:cNvSpPr/>
          <p:nvPr/>
        </p:nvSpPr>
        <p:spPr>
          <a:xfrm>
            <a:off x="3127177" y="14021296"/>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TensorFlow/PyTorch:</a:t>
            </a:r>
            <a:r>
              <a:rPr lang="en-US" sz="667" dirty="0">
                <a:solidFill>
                  <a:srgbClr val="2B3541"/>
                </a:solidFill>
                <a:latin typeface="Funnel Sans" pitchFamily="34" charset="0"/>
                <a:ea typeface="Funnel Sans" pitchFamily="34" charset="-122"/>
                <a:cs typeface="Funnel Sans" pitchFamily="34" charset="-120"/>
              </a:rPr>
              <a:t> Deep learning frameworks</a:t>
            </a:r>
            <a:endParaRPr lang="en-US" sz="667" dirty="0"/>
          </a:p>
        </p:txBody>
      </p:sp>
      <p:sp>
        <p:nvSpPr>
          <p:cNvPr id="87" name="Text 73"/>
          <p:cNvSpPr/>
          <p:nvPr/>
        </p:nvSpPr>
        <p:spPr>
          <a:xfrm>
            <a:off x="3127177" y="14191457"/>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Kubernetes:</a:t>
            </a:r>
            <a:r>
              <a:rPr lang="en-US" sz="667" dirty="0">
                <a:solidFill>
                  <a:srgbClr val="2B3541"/>
                </a:solidFill>
                <a:latin typeface="Funnel Sans" pitchFamily="34" charset="0"/>
                <a:ea typeface="Funnel Sans" pitchFamily="34" charset="-122"/>
                <a:cs typeface="Funnel Sans" pitchFamily="34" charset="-120"/>
              </a:rPr>
              <a:t> Container orchestration</a:t>
            </a:r>
            <a:endParaRPr lang="en-US" sz="667" dirty="0"/>
          </a:p>
        </p:txBody>
      </p:sp>
      <p:sp>
        <p:nvSpPr>
          <p:cNvPr id="88" name="Text 74"/>
          <p:cNvSpPr/>
          <p:nvPr/>
        </p:nvSpPr>
        <p:spPr>
          <a:xfrm>
            <a:off x="6208713" y="13465473"/>
            <a:ext cx="1073646"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Serving Infrastructure</a:t>
            </a:r>
            <a:endParaRPr lang="en-US" sz="792" dirty="0"/>
          </a:p>
        </p:txBody>
      </p:sp>
      <p:sp>
        <p:nvSpPr>
          <p:cNvPr id="89" name="Text 75"/>
          <p:cNvSpPr/>
          <p:nvPr/>
        </p:nvSpPr>
        <p:spPr>
          <a:xfrm>
            <a:off x="6208713" y="13680976"/>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TensorFlow Serving:</a:t>
            </a:r>
            <a:r>
              <a:rPr lang="en-US" sz="667" dirty="0">
                <a:solidFill>
                  <a:srgbClr val="2B3541"/>
                </a:solidFill>
                <a:latin typeface="Funnel Sans" pitchFamily="34" charset="0"/>
                <a:ea typeface="Funnel Sans" pitchFamily="34" charset="-122"/>
                <a:cs typeface="Funnel Sans" pitchFamily="34" charset="-120"/>
              </a:rPr>
              <a:t> High-performance inference</a:t>
            </a:r>
            <a:endParaRPr lang="en-US" sz="667" dirty="0"/>
          </a:p>
        </p:txBody>
      </p:sp>
      <p:sp>
        <p:nvSpPr>
          <p:cNvPr id="90" name="Text 76"/>
          <p:cNvSpPr/>
          <p:nvPr/>
        </p:nvSpPr>
        <p:spPr>
          <a:xfrm>
            <a:off x="6208713" y="13851136"/>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ONNX Runtime:</a:t>
            </a:r>
            <a:r>
              <a:rPr lang="en-US" sz="667" dirty="0">
                <a:solidFill>
                  <a:srgbClr val="2B3541"/>
                </a:solidFill>
                <a:latin typeface="Funnel Sans" pitchFamily="34" charset="0"/>
                <a:ea typeface="Funnel Sans" pitchFamily="34" charset="-122"/>
                <a:cs typeface="Funnel Sans" pitchFamily="34" charset="-120"/>
              </a:rPr>
              <a:t> Cross-platform inference</a:t>
            </a:r>
            <a:endParaRPr lang="en-US" sz="667" dirty="0"/>
          </a:p>
        </p:txBody>
      </p:sp>
      <p:sp>
        <p:nvSpPr>
          <p:cNvPr id="91" name="Text 77"/>
          <p:cNvSpPr/>
          <p:nvPr/>
        </p:nvSpPr>
        <p:spPr>
          <a:xfrm>
            <a:off x="6208713" y="14021296"/>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Redis:</a:t>
            </a:r>
            <a:r>
              <a:rPr lang="en-US" sz="667" dirty="0">
                <a:solidFill>
                  <a:srgbClr val="2B3541"/>
                </a:solidFill>
                <a:latin typeface="Funnel Sans" pitchFamily="34" charset="0"/>
                <a:ea typeface="Funnel Sans" pitchFamily="34" charset="-122"/>
                <a:cs typeface="Funnel Sans" pitchFamily="34" charset="-120"/>
              </a:rPr>
              <a:t> Feature caching for low-latency</a:t>
            </a:r>
            <a:endParaRPr lang="en-US" sz="667" dirty="0"/>
          </a:p>
        </p:txBody>
      </p:sp>
      <p:sp>
        <p:nvSpPr>
          <p:cNvPr id="92" name="Text 78"/>
          <p:cNvSpPr/>
          <p:nvPr/>
        </p:nvSpPr>
        <p:spPr>
          <a:xfrm>
            <a:off x="6208713" y="14191457"/>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Load balancers:</a:t>
            </a:r>
            <a:r>
              <a:rPr lang="en-US" sz="667" dirty="0">
                <a:solidFill>
                  <a:srgbClr val="2B3541"/>
                </a:solidFill>
                <a:latin typeface="Funnel Sans" pitchFamily="34" charset="0"/>
                <a:ea typeface="Funnel Sans" pitchFamily="34" charset="-122"/>
                <a:cs typeface="Funnel Sans" pitchFamily="34" charset="-120"/>
              </a:rPr>
              <a:t> Distribute requests</a:t>
            </a:r>
            <a:endParaRPr lang="en-US" sz="667" dirty="0"/>
          </a:p>
        </p:txBody>
      </p:sp>
      <p:sp>
        <p:nvSpPr>
          <p:cNvPr id="93" name="Text 79"/>
          <p:cNvSpPr/>
          <p:nvPr/>
        </p:nvSpPr>
        <p:spPr>
          <a:xfrm>
            <a:off x="3127177" y="14546957"/>
            <a:ext cx="1026716"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Feature Store</a:t>
            </a:r>
            <a:endParaRPr lang="en-US" sz="792" dirty="0"/>
          </a:p>
        </p:txBody>
      </p:sp>
      <p:sp>
        <p:nvSpPr>
          <p:cNvPr id="94" name="Text 80"/>
          <p:cNvSpPr/>
          <p:nvPr/>
        </p:nvSpPr>
        <p:spPr>
          <a:xfrm>
            <a:off x="3127177" y="14762460"/>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Online store (Redis/Cassandra):</a:t>
            </a:r>
            <a:r>
              <a:rPr lang="en-US" sz="667" dirty="0">
                <a:solidFill>
                  <a:srgbClr val="2B3541"/>
                </a:solidFill>
                <a:latin typeface="Funnel Sans" pitchFamily="34" charset="0"/>
                <a:ea typeface="Funnel Sans" pitchFamily="34" charset="-122"/>
                <a:cs typeface="Funnel Sans" pitchFamily="34" charset="-120"/>
              </a:rPr>
              <a:t> Real-time serving</a:t>
            </a:r>
            <a:endParaRPr lang="en-US" sz="667" dirty="0"/>
          </a:p>
        </p:txBody>
      </p:sp>
      <p:sp>
        <p:nvSpPr>
          <p:cNvPr id="95" name="Text 81"/>
          <p:cNvSpPr/>
          <p:nvPr/>
        </p:nvSpPr>
        <p:spPr>
          <a:xfrm>
            <a:off x="3127177" y="14932620"/>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Offline store (Hive/S3):</a:t>
            </a:r>
            <a:r>
              <a:rPr lang="en-US" sz="667" dirty="0">
                <a:solidFill>
                  <a:srgbClr val="2B3541"/>
                </a:solidFill>
                <a:latin typeface="Funnel Sans" pitchFamily="34" charset="0"/>
                <a:ea typeface="Funnel Sans" pitchFamily="34" charset="-122"/>
                <a:cs typeface="Funnel Sans" pitchFamily="34" charset="-120"/>
              </a:rPr>
              <a:t> Historical features</a:t>
            </a:r>
            <a:endParaRPr lang="en-US" sz="667" dirty="0"/>
          </a:p>
        </p:txBody>
      </p:sp>
      <p:sp>
        <p:nvSpPr>
          <p:cNvPr id="96" name="Text 82"/>
          <p:cNvSpPr/>
          <p:nvPr/>
        </p:nvSpPr>
        <p:spPr>
          <a:xfrm>
            <a:off x="3127177" y="15102781"/>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Feature pipelines:</a:t>
            </a:r>
            <a:r>
              <a:rPr lang="en-US" sz="667" dirty="0">
                <a:solidFill>
                  <a:srgbClr val="2B3541"/>
                </a:solidFill>
                <a:latin typeface="Funnel Sans" pitchFamily="34" charset="0"/>
                <a:ea typeface="Funnel Sans" pitchFamily="34" charset="-122"/>
                <a:cs typeface="Funnel Sans" pitchFamily="34" charset="-120"/>
              </a:rPr>
              <a:t> Automated computation</a:t>
            </a:r>
            <a:endParaRPr lang="en-US" sz="667" dirty="0"/>
          </a:p>
        </p:txBody>
      </p:sp>
      <p:sp>
        <p:nvSpPr>
          <p:cNvPr id="97" name="Text 83"/>
          <p:cNvSpPr/>
          <p:nvPr/>
        </p:nvSpPr>
        <p:spPr>
          <a:xfrm>
            <a:off x="3127177" y="15272941"/>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Feature monitoring:</a:t>
            </a:r>
            <a:r>
              <a:rPr lang="en-US" sz="667" dirty="0">
                <a:solidFill>
                  <a:srgbClr val="2B3541"/>
                </a:solidFill>
                <a:latin typeface="Funnel Sans" pitchFamily="34" charset="0"/>
                <a:ea typeface="Funnel Sans" pitchFamily="34" charset="-122"/>
                <a:cs typeface="Funnel Sans" pitchFamily="34" charset="-120"/>
              </a:rPr>
              <a:t> Quality &amp; drift detection</a:t>
            </a:r>
            <a:endParaRPr lang="en-US" sz="667" dirty="0"/>
          </a:p>
        </p:txBody>
      </p:sp>
      <p:sp>
        <p:nvSpPr>
          <p:cNvPr id="98" name="Text 84"/>
          <p:cNvSpPr/>
          <p:nvPr/>
        </p:nvSpPr>
        <p:spPr>
          <a:xfrm>
            <a:off x="6208713" y="14546957"/>
            <a:ext cx="1252339"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Experimentation Platform</a:t>
            </a:r>
            <a:endParaRPr lang="en-US" sz="792" dirty="0"/>
          </a:p>
        </p:txBody>
      </p:sp>
      <p:sp>
        <p:nvSpPr>
          <p:cNvPr id="99" name="Text 85"/>
          <p:cNvSpPr/>
          <p:nvPr/>
        </p:nvSpPr>
        <p:spPr>
          <a:xfrm>
            <a:off x="6208713" y="14762460"/>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A/B testing framework:</a:t>
            </a:r>
            <a:r>
              <a:rPr lang="en-US" sz="667" dirty="0">
                <a:solidFill>
                  <a:srgbClr val="2B3541"/>
                </a:solidFill>
                <a:latin typeface="Funnel Sans" pitchFamily="34" charset="0"/>
                <a:ea typeface="Funnel Sans" pitchFamily="34" charset="-122"/>
                <a:cs typeface="Funnel Sans" pitchFamily="34" charset="-120"/>
              </a:rPr>
              <a:t> Compare model versions</a:t>
            </a:r>
            <a:endParaRPr lang="en-US" sz="667" dirty="0"/>
          </a:p>
        </p:txBody>
      </p:sp>
      <p:sp>
        <p:nvSpPr>
          <p:cNvPr id="100" name="Text 86"/>
          <p:cNvSpPr/>
          <p:nvPr/>
        </p:nvSpPr>
        <p:spPr>
          <a:xfrm>
            <a:off x="6208713" y="14932620"/>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Statistical analysis:</a:t>
            </a:r>
            <a:r>
              <a:rPr lang="en-US" sz="667" dirty="0">
                <a:solidFill>
                  <a:srgbClr val="2B3541"/>
                </a:solidFill>
                <a:latin typeface="Funnel Sans" pitchFamily="34" charset="0"/>
                <a:ea typeface="Funnel Sans" pitchFamily="34" charset="-122"/>
                <a:cs typeface="Funnel Sans" pitchFamily="34" charset="-120"/>
              </a:rPr>
              <a:t> Measure model impact</a:t>
            </a:r>
            <a:endParaRPr lang="en-US" sz="667" dirty="0"/>
          </a:p>
        </p:txBody>
      </p:sp>
      <p:sp>
        <p:nvSpPr>
          <p:cNvPr id="101" name="Text 87"/>
          <p:cNvSpPr/>
          <p:nvPr/>
        </p:nvSpPr>
        <p:spPr>
          <a:xfrm>
            <a:off x="6208713" y="15102781"/>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Gradual rollouts:</a:t>
            </a:r>
            <a:r>
              <a:rPr lang="en-US" sz="667" dirty="0">
                <a:solidFill>
                  <a:srgbClr val="2B3541"/>
                </a:solidFill>
                <a:latin typeface="Funnel Sans" pitchFamily="34" charset="0"/>
                <a:ea typeface="Funnel Sans" pitchFamily="34" charset="-122"/>
                <a:cs typeface="Funnel Sans" pitchFamily="34" charset="-120"/>
              </a:rPr>
              <a:t> Safe model deployment</a:t>
            </a:r>
            <a:endParaRPr lang="en-US" sz="667" dirty="0"/>
          </a:p>
        </p:txBody>
      </p:sp>
      <p:sp>
        <p:nvSpPr>
          <p:cNvPr id="102" name="Text 88"/>
          <p:cNvSpPr/>
          <p:nvPr/>
        </p:nvSpPr>
        <p:spPr>
          <a:xfrm>
            <a:off x="3127177" y="15573970"/>
            <a:ext cx="2511326"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Real-World Performance Metrics</a:t>
            </a:r>
            <a:endParaRPr lang="en-US" sz="1292" dirty="0"/>
          </a:p>
        </p:txBody>
      </p:sp>
      <p:sp>
        <p:nvSpPr>
          <p:cNvPr id="103" name="Text 89"/>
          <p:cNvSpPr/>
          <p:nvPr/>
        </p:nvSpPr>
        <p:spPr>
          <a:xfrm>
            <a:off x="3127177" y="15953780"/>
            <a:ext cx="1402557"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1000+</a:t>
            </a:r>
            <a:endParaRPr lang="en-US" sz="2250" dirty="0"/>
          </a:p>
        </p:txBody>
      </p:sp>
      <p:sp>
        <p:nvSpPr>
          <p:cNvPr id="104" name="Text 90"/>
          <p:cNvSpPr/>
          <p:nvPr/>
        </p:nvSpPr>
        <p:spPr>
          <a:xfrm>
            <a:off x="3314204" y="16350655"/>
            <a:ext cx="1028403"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Models in Production</a:t>
            </a:r>
            <a:endParaRPr lang="en-US" sz="792" dirty="0"/>
          </a:p>
        </p:txBody>
      </p:sp>
      <p:sp>
        <p:nvSpPr>
          <p:cNvPr id="105" name="Text 91"/>
          <p:cNvSpPr/>
          <p:nvPr/>
        </p:nvSpPr>
        <p:spPr>
          <a:xfrm>
            <a:off x="3127177" y="16531233"/>
            <a:ext cx="1402557"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Continuously learning and optimizing operations.</a:t>
            </a:r>
            <a:endParaRPr lang="en-US" sz="667" dirty="0"/>
          </a:p>
        </p:txBody>
      </p:sp>
      <p:sp>
        <p:nvSpPr>
          <p:cNvPr id="106" name="Text 92"/>
          <p:cNvSpPr/>
          <p:nvPr/>
        </p:nvSpPr>
        <p:spPr>
          <a:xfrm>
            <a:off x="4638775" y="15953780"/>
            <a:ext cx="1402656"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100M+</a:t>
            </a:r>
            <a:endParaRPr lang="en-US" sz="2250" dirty="0"/>
          </a:p>
        </p:txBody>
      </p:sp>
      <p:sp>
        <p:nvSpPr>
          <p:cNvPr id="107" name="Text 93"/>
          <p:cNvSpPr/>
          <p:nvPr/>
        </p:nvSpPr>
        <p:spPr>
          <a:xfrm>
            <a:off x="4775597" y="16350655"/>
            <a:ext cx="1128911"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Predictions per Second</a:t>
            </a:r>
            <a:endParaRPr lang="en-US" sz="792" dirty="0"/>
          </a:p>
        </p:txBody>
      </p:sp>
      <p:sp>
        <p:nvSpPr>
          <p:cNvPr id="108" name="Text 94"/>
          <p:cNvSpPr/>
          <p:nvPr/>
        </p:nvSpPr>
        <p:spPr>
          <a:xfrm>
            <a:off x="4638775" y="16531233"/>
            <a:ext cx="1402656"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Handling peak demand globally with ease.</a:t>
            </a:r>
            <a:endParaRPr lang="en-US" sz="667" dirty="0"/>
          </a:p>
        </p:txBody>
      </p:sp>
      <p:sp>
        <p:nvSpPr>
          <p:cNvPr id="109" name="Text 95"/>
          <p:cNvSpPr/>
          <p:nvPr/>
        </p:nvSpPr>
        <p:spPr>
          <a:xfrm>
            <a:off x="6150471" y="15953780"/>
            <a:ext cx="1402557"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&lt;100ms</a:t>
            </a:r>
            <a:endParaRPr lang="en-US" sz="2250" dirty="0"/>
          </a:p>
        </p:txBody>
      </p:sp>
      <p:sp>
        <p:nvSpPr>
          <p:cNvPr id="110" name="Text 96"/>
          <p:cNvSpPr/>
          <p:nvPr/>
        </p:nvSpPr>
        <p:spPr>
          <a:xfrm>
            <a:off x="6338392" y="16350655"/>
            <a:ext cx="1026716"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Inference Latency</a:t>
            </a:r>
            <a:endParaRPr lang="en-US" sz="792" dirty="0"/>
          </a:p>
        </p:txBody>
      </p:sp>
      <p:sp>
        <p:nvSpPr>
          <p:cNvPr id="111" name="Text 97"/>
          <p:cNvSpPr/>
          <p:nvPr/>
        </p:nvSpPr>
        <p:spPr>
          <a:xfrm>
            <a:off x="6150471" y="16531233"/>
            <a:ext cx="1402557"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95th percentile for lightning-fast decision making.</a:t>
            </a:r>
            <a:endParaRPr lang="en-US" sz="667" dirty="0"/>
          </a:p>
        </p:txBody>
      </p:sp>
      <p:sp>
        <p:nvSpPr>
          <p:cNvPr id="112" name="Text 98"/>
          <p:cNvSpPr/>
          <p:nvPr/>
        </p:nvSpPr>
        <p:spPr>
          <a:xfrm>
            <a:off x="7662070" y="15953780"/>
            <a:ext cx="1402656"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&lt;10ms</a:t>
            </a:r>
            <a:endParaRPr lang="en-US" sz="2250" dirty="0"/>
          </a:p>
        </p:txBody>
      </p:sp>
      <p:sp>
        <p:nvSpPr>
          <p:cNvPr id="113" name="Text 99"/>
          <p:cNvSpPr/>
          <p:nvPr/>
        </p:nvSpPr>
        <p:spPr>
          <a:xfrm>
            <a:off x="7772499" y="16350655"/>
            <a:ext cx="1181695"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Feature Serving Latency</a:t>
            </a:r>
            <a:endParaRPr lang="en-US" sz="792" dirty="0"/>
          </a:p>
        </p:txBody>
      </p:sp>
      <p:sp>
        <p:nvSpPr>
          <p:cNvPr id="114" name="Text 100"/>
          <p:cNvSpPr/>
          <p:nvPr/>
        </p:nvSpPr>
        <p:spPr>
          <a:xfrm>
            <a:off x="7662070" y="16531233"/>
            <a:ext cx="1402656"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Instant access to up-to-date data for models.</a:t>
            </a:r>
            <a:endParaRPr lang="en-US" sz="667" dirty="0"/>
          </a:p>
        </p:txBody>
      </p:sp>
      <p:sp>
        <p:nvSpPr>
          <p:cNvPr id="115" name="Text 101"/>
          <p:cNvSpPr/>
          <p:nvPr/>
        </p:nvSpPr>
        <p:spPr>
          <a:xfrm>
            <a:off x="3127177" y="16941503"/>
            <a:ext cx="3593207"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ML Data Flow Example: Surge Pricing Decision</a:t>
            </a:r>
            <a:endParaRPr lang="en-US" sz="1292" dirty="0"/>
          </a:p>
        </p:txBody>
      </p:sp>
      <p:sp>
        <p:nvSpPr>
          <p:cNvPr id="116" name="Text 102"/>
          <p:cNvSpPr/>
          <p:nvPr/>
        </p:nvSpPr>
        <p:spPr>
          <a:xfrm>
            <a:off x="3127177" y="17277755"/>
            <a:ext cx="87213" cy="109042"/>
          </a:xfrm>
          <a:prstGeom prst="rect">
            <a:avLst/>
          </a:prstGeom>
          <a:noFill/>
          <a:ln/>
        </p:spPr>
        <p:txBody>
          <a:bodyPr wrap="none" lIns="0" tIns="0" rIns="0" bIns="0" rtlCol="0" anchor="t"/>
          <a:lstStyle/>
          <a:p>
            <a:pPr>
              <a:lnSpc>
                <a:spcPts val="1083"/>
              </a:lnSpc>
            </a:pPr>
            <a:r>
              <a:rPr lang="en-US" sz="667" dirty="0">
                <a:solidFill>
                  <a:srgbClr val="2B3541"/>
                </a:solidFill>
                <a:latin typeface="Funnel Display Light" pitchFamily="34" charset="0"/>
                <a:ea typeface="Funnel Display Light" pitchFamily="34" charset="-122"/>
                <a:cs typeface="Funnel Display Light" pitchFamily="34" charset="-120"/>
              </a:rPr>
              <a:t>01</a:t>
            </a:r>
            <a:endParaRPr lang="en-US" sz="667" dirty="0"/>
          </a:p>
        </p:txBody>
      </p:sp>
      <p:sp>
        <p:nvSpPr>
          <p:cNvPr id="117" name="Shape 103"/>
          <p:cNvSpPr/>
          <p:nvPr/>
        </p:nvSpPr>
        <p:spPr>
          <a:xfrm>
            <a:off x="3127177" y="17413188"/>
            <a:ext cx="1920974" cy="12700"/>
          </a:xfrm>
          <a:prstGeom prst="rect">
            <a:avLst/>
          </a:prstGeom>
          <a:solidFill>
            <a:srgbClr val="3371A5"/>
          </a:solidFill>
          <a:ln/>
        </p:spPr>
      </p:sp>
      <p:sp>
        <p:nvSpPr>
          <p:cNvPr id="118" name="Text 104"/>
          <p:cNvSpPr/>
          <p:nvPr/>
        </p:nvSpPr>
        <p:spPr>
          <a:xfrm>
            <a:off x="3127177" y="17482145"/>
            <a:ext cx="1036935"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Trip Request Initiated</a:t>
            </a:r>
            <a:endParaRPr lang="en-US" sz="792" dirty="0"/>
          </a:p>
        </p:txBody>
      </p:sp>
      <p:sp>
        <p:nvSpPr>
          <p:cNvPr id="119" name="Text 105"/>
          <p:cNvSpPr/>
          <p:nvPr/>
        </p:nvSpPr>
        <p:spPr>
          <a:xfrm>
            <a:off x="3127177" y="17662723"/>
            <a:ext cx="1920974"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Rider opens app, GPS coordinates extracted, trip request sent.</a:t>
            </a:r>
            <a:endParaRPr lang="en-US" sz="667" dirty="0"/>
          </a:p>
        </p:txBody>
      </p:sp>
      <p:sp>
        <p:nvSpPr>
          <p:cNvPr id="120" name="Text 106"/>
          <p:cNvSpPr/>
          <p:nvPr/>
        </p:nvSpPr>
        <p:spPr>
          <a:xfrm>
            <a:off x="5135364" y="17277755"/>
            <a:ext cx="87213" cy="109042"/>
          </a:xfrm>
          <a:prstGeom prst="rect">
            <a:avLst/>
          </a:prstGeom>
          <a:noFill/>
          <a:ln/>
        </p:spPr>
        <p:txBody>
          <a:bodyPr wrap="none" lIns="0" tIns="0" rIns="0" bIns="0" rtlCol="0" anchor="t"/>
          <a:lstStyle/>
          <a:p>
            <a:pPr>
              <a:lnSpc>
                <a:spcPts val="1083"/>
              </a:lnSpc>
            </a:pPr>
            <a:r>
              <a:rPr lang="en-US" sz="667" dirty="0">
                <a:solidFill>
                  <a:srgbClr val="2B3541"/>
                </a:solidFill>
                <a:latin typeface="Funnel Display Light" pitchFamily="34" charset="0"/>
                <a:ea typeface="Funnel Display Light" pitchFamily="34" charset="-122"/>
                <a:cs typeface="Funnel Display Light" pitchFamily="34" charset="-120"/>
              </a:rPr>
              <a:t>02</a:t>
            </a:r>
            <a:endParaRPr lang="en-US" sz="667" dirty="0"/>
          </a:p>
        </p:txBody>
      </p:sp>
      <p:sp>
        <p:nvSpPr>
          <p:cNvPr id="121" name="Shape 107"/>
          <p:cNvSpPr/>
          <p:nvPr/>
        </p:nvSpPr>
        <p:spPr>
          <a:xfrm>
            <a:off x="5135364" y="17413188"/>
            <a:ext cx="1921073" cy="12700"/>
          </a:xfrm>
          <a:prstGeom prst="rect">
            <a:avLst/>
          </a:prstGeom>
          <a:solidFill>
            <a:srgbClr val="3371A5"/>
          </a:solidFill>
          <a:ln/>
        </p:spPr>
      </p:sp>
      <p:sp>
        <p:nvSpPr>
          <p:cNvPr id="122" name="Text 108"/>
          <p:cNvSpPr/>
          <p:nvPr/>
        </p:nvSpPr>
        <p:spPr>
          <a:xfrm>
            <a:off x="5135365" y="17482145"/>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Feature Generation</a:t>
            </a:r>
            <a:endParaRPr lang="en-US" sz="792" dirty="0"/>
          </a:p>
        </p:txBody>
      </p:sp>
      <p:sp>
        <p:nvSpPr>
          <p:cNvPr id="123" name="Text 109"/>
          <p:cNvSpPr/>
          <p:nvPr/>
        </p:nvSpPr>
        <p:spPr>
          <a:xfrm>
            <a:off x="5135364" y="17662723"/>
            <a:ext cx="1921073" cy="4191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Real-time features (current demand, driver availability) &amp; historical features (past demand patterns, events) are retrieved.</a:t>
            </a:r>
            <a:endParaRPr lang="en-US" sz="667" dirty="0"/>
          </a:p>
        </p:txBody>
      </p:sp>
      <p:sp>
        <p:nvSpPr>
          <p:cNvPr id="124" name="Text 110"/>
          <p:cNvSpPr/>
          <p:nvPr/>
        </p:nvSpPr>
        <p:spPr>
          <a:xfrm>
            <a:off x="7143651" y="17277755"/>
            <a:ext cx="87213" cy="109042"/>
          </a:xfrm>
          <a:prstGeom prst="rect">
            <a:avLst/>
          </a:prstGeom>
          <a:noFill/>
          <a:ln/>
        </p:spPr>
        <p:txBody>
          <a:bodyPr wrap="none" lIns="0" tIns="0" rIns="0" bIns="0" rtlCol="0" anchor="t"/>
          <a:lstStyle/>
          <a:p>
            <a:pPr>
              <a:lnSpc>
                <a:spcPts val="1083"/>
              </a:lnSpc>
            </a:pPr>
            <a:r>
              <a:rPr lang="en-US" sz="667" dirty="0">
                <a:solidFill>
                  <a:srgbClr val="2B3541"/>
                </a:solidFill>
                <a:latin typeface="Funnel Display Light" pitchFamily="34" charset="0"/>
                <a:ea typeface="Funnel Display Light" pitchFamily="34" charset="-122"/>
                <a:cs typeface="Funnel Display Light" pitchFamily="34" charset="-120"/>
              </a:rPr>
              <a:t>03</a:t>
            </a:r>
            <a:endParaRPr lang="en-US" sz="667" dirty="0"/>
          </a:p>
        </p:txBody>
      </p:sp>
      <p:sp>
        <p:nvSpPr>
          <p:cNvPr id="125" name="Shape 111"/>
          <p:cNvSpPr/>
          <p:nvPr/>
        </p:nvSpPr>
        <p:spPr>
          <a:xfrm>
            <a:off x="7143651" y="17413188"/>
            <a:ext cx="1920974" cy="12700"/>
          </a:xfrm>
          <a:prstGeom prst="rect">
            <a:avLst/>
          </a:prstGeom>
          <a:solidFill>
            <a:srgbClr val="3371A5"/>
          </a:solidFill>
          <a:ln/>
        </p:spPr>
      </p:sp>
      <p:sp>
        <p:nvSpPr>
          <p:cNvPr id="126" name="Text 112"/>
          <p:cNvSpPr/>
          <p:nvPr/>
        </p:nvSpPr>
        <p:spPr>
          <a:xfrm>
            <a:off x="7143651" y="17482145"/>
            <a:ext cx="1095573"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Prediction Models Run</a:t>
            </a:r>
            <a:endParaRPr lang="en-US" sz="792" dirty="0"/>
          </a:p>
        </p:txBody>
      </p:sp>
      <p:sp>
        <p:nvSpPr>
          <p:cNvPr id="127" name="Text 113"/>
          <p:cNvSpPr/>
          <p:nvPr/>
        </p:nvSpPr>
        <p:spPr>
          <a:xfrm>
            <a:off x="7143651" y="17662723"/>
            <a:ext cx="1920974"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Demand prediction model runs, identifying high demand in specific areas.</a:t>
            </a:r>
            <a:endParaRPr lang="en-US" sz="667" dirty="0"/>
          </a:p>
        </p:txBody>
      </p:sp>
      <p:sp>
        <p:nvSpPr>
          <p:cNvPr id="128" name="Text 114"/>
          <p:cNvSpPr/>
          <p:nvPr/>
        </p:nvSpPr>
        <p:spPr>
          <a:xfrm>
            <a:off x="3127177" y="18234422"/>
            <a:ext cx="87213" cy="109042"/>
          </a:xfrm>
          <a:prstGeom prst="rect">
            <a:avLst/>
          </a:prstGeom>
          <a:noFill/>
          <a:ln/>
        </p:spPr>
        <p:txBody>
          <a:bodyPr wrap="none" lIns="0" tIns="0" rIns="0" bIns="0" rtlCol="0" anchor="t"/>
          <a:lstStyle/>
          <a:p>
            <a:pPr>
              <a:lnSpc>
                <a:spcPts val="1083"/>
              </a:lnSpc>
            </a:pPr>
            <a:r>
              <a:rPr lang="en-US" sz="667" dirty="0">
                <a:solidFill>
                  <a:srgbClr val="2B3541"/>
                </a:solidFill>
                <a:latin typeface="Funnel Display Light" pitchFamily="34" charset="0"/>
                <a:ea typeface="Funnel Display Light" pitchFamily="34" charset="-122"/>
                <a:cs typeface="Funnel Display Light" pitchFamily="34" charset="-120"/>
              </a:rPr>
              <a:t>04</a:t>
            </a:r>
            <a:endParaRPr lang="en-US" sz="667" dirty="0"/>
          </a:p>
        </p:txBody>
      </p:sp>
      <p:sp>
        <p:nvSpPr>
          <p:cNvPr id="129" name="Shape 115"/>
          <p:cNvSpPr/>
          <p:nvPr/>
        </p:nvSpPr>
        <p:spPr>
          <a:xfrm>
            <a:off x="3127177" y="18369856"/>
            <a:ext cx="2925068" cy="12700"/>
          </a:xfrm>
          <a:prstGeom prst="rect">
            <a:avLst/>
          </a:prstGeom>
          <a:solidFill>
            <a:srgbClr val="3371A5"/>
          </a:solidFill>
          <a:ln/>
        </p:spPr>
      </p:sp>
      <p:sp>
        <p:nvSpPr>
          <p:cNvPr id="130" name="Text 116"/>
          <p:cNvSpPr/>
          <p:nvPr/>
        </p:nvSpPr>
        <p:spPr>
          <a:xfrm>
            <a:off x="3127177" y="18438813"/>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Pricing Decision</a:t>
            </a:r>
            <a:endParaRPr lang="en-US" sz="792" dirty="0"/>
          </a:p>
        </p:txBody>
      </p:sp>
      <p:sp>
        <p:nvSpPr>
          <p:cNvPr id="131" name="Text 117"/>
          <p:cNvSpPr/>
          <p:nvPr/>
        </p:nvSpPr>
        <p:spPr>
          <a:xfrm>
            <a:off x="3127177" y="18619391"/>
            <a:ext cx="2925068"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Pricing model calculates optimal surge multiplier (e.g., "1.5x surge") and business rules are applied to specific hexagons.</a:t>
            </a:r>
            <a:endParaRPr lang="en-US" sz="667" dirty="0"/>
          </a:p>
        </p:txBody>
      </p:sp>
      <p:sp>
        <p:nvSpPr>
          <p:cNvPr id="132" name="Text 118"/>
          <p:cNvSpPr/>
          <p:nvPr/>
        </p:nvSpPr>
        <p:spPr>
          <a:xfrm>
            <a:off x="6139458" y="18234422"/>
            <a:ext cx="87213" cy="109042"/>
          </a:xfrm>
          <a:prstGeom prst="rect">
            <a:avLst/>
          </a:prstGeom>
          <a:noFill/>
          <a:ln/>
        </p:spPr>
        <p:txBody>
          <a:bodyPr wrap="none" lIns="0" tIns="0" rIns="0" bIns="0" rtlCol="0" anchor="t"/>
          <a:lstStyle/>
          <a:p>
            <a:pPr>
              <a:lnSpc>
                <a:spcPts val="1083"/>
              </a:lnSpc>
            </a:pPr>
            <a:r>
              <a:rPr lang="en-US" sz="667" dirty="0">
                <a:solidFill>
                  <a:srgbClr val="2B3541"/>
                </a:solidFill>
                <a:latin typeface="Funnel Display Light" pitchFamily="34" charset="0"/>
                <a:ea typeface="Funnel Display Light" pitchFamily="34" charset="-122"/>
                <a:cs typeface="Funnel Display Light" pitchFamily="34" charset="-120"/>
              </a:rPr>
              <a:t>05</a:t>
            </a:r>
            <a:endParaRPr lang="en-US" sz="667" dirty="0"/>
          </a:p>
        </p:txBody>
      </p:sp>
      <p:sp>
        <p:nvSpPr>
          <p:cNvPr id="133" name="Shape 119"/>
          <p:cNvSpPr/>
          <p:nvPr/>
        </p:nvSpPr>
        <p:spPr>
          <a:xfrm>
            <a:off x="6139458" y="18369856"/>
            <a:ext cx="2925168" cy="12700"/>
          </a:xfrm>
          <a:prstGeom prst="rect">
            <a:avLst/>
          </a:prstGeom>
          <a:solidFill>
            <a:srgbClr val="3371A5"/>
          </a:solidFill>
          <a:ln/>
        </p:spPr>
      </p:sp>
      <p:sp>
        <p:nvSpPr>
          <p:cNvPr id="134" name="Text 120"/>
          <p:cNvSpPr/>
          <p:nvPr/>
        </p:nvSpPr>
        <p:spPr>
          <a:xfrm>
            <a:off x="6139457" y="18438813"/>
            <a:ext cx="1719957"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Decision Dissemination &amp; Feedback</a:t>
            </a:r>
            <a:endParaRPr lang="en-US" sz="792" dirty="0"/>
          </a:p>
        </p:txBody>
      </p:sp>
      <p:sp>
        <p:nvSpPr>
          <p:cNvPr id="135" name="Text 121"/>
          <p:cNvSpPr/>
          <p:nvPr/>
        </p:nvSpPr>
        <p:spPr>
          <a:xfrm>
            <a:off x="6139458" y="18619391"/>
            <a:ext cx="2925168" cy="4191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Decision sent to rider app ("Surge pricing in effect"), outcome tracked ("Trip completed"), and feedback feeds back to models for continuous learning.</a:t>
            </a:r>
            <a:endParaRPr lang="en-US" sz="66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3127177" y="239911"/>
            <a:ext cx="614759" cy="163909"/>
          </a:xfrm>
          <a:prstGeom prst="roundRect">
            <a:avLst>
              <a:gd name="adj" fmla="val 17891"/>
            </a:avLst>
          </a:prstGeom>
          <a:solidFill>
            <a:srgbClr val="D8E7F3"/>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9465" y="286941"/>
            <a:ext cx="69751" cy="69751"/>
          </a:xfrm>
          <a:prstGeom prst="rect">
            <a:avLst/>
          </a:prstGeom>
        </p:spPr>
      </p:pic>
      <p:sp>
        <p:nvSpPr>
          <p:cNvPr id="4" name="Text 1"/>
          <p:cNvSpPr/>
          <p:nvPr/>
        </p:nvSpPr>
        <p:spPr>
          <a:xfrm>
            <a:off x="3284042" y="266006"/>
            <a:ext cx="405606" cy="111720"/>
          </a:xfrm>
          <a:prstGeom prst="rect">
            <a:avLst/>
          </a:prstGeom>
          <a:noFill/>
          <a:ln/>
        </p:spPr>
        <p:txBody>
          <a:bodyPr wrap="none" lIns="0" tIns="0" rIns="0" bIns="0" rtlCol="0" anchor="t"/>
          <a:lstStyle/>
          <a:p>
            <a:pPr>
              <a:lnSpc>
                <a:spcPts val="875"/>
              </a:lnSpc>
            </a:pPr>
            <a:r>
              <a:rPr lang="en-US" sz="542" dirty="0">
                <a:solidFill>
                  <a:srgbClr val="2B3541"/>
                </a:solidFill>
                <a:latin typeface="Funnel Sans" pitchFamily="34" charset="0"/>
                <a:ea typeface="Funnel Sans" pitchFamily="34" charset="-122"/>
                <a:cs typeface="Funnel Sans" pitchFamily="34" charset="-120"/>
              </a:rPr>
              <a:t>NEXT-GEN AI</a:t>
            </a:r>
            <a:endParaRPr lang="en-US" sz="542" dirty="0"/>
          </a:p>
        </p:txBody>
      </p:sp>
      <p:sp>
        <p:nvSpPr>
          <p:cNvPr id="5" name="Text 2"/>
          <p:cNvSpPr/>
          <p:nvPr/>
        </p:nvSpPr>
        <p:spPr>
          <a:xfrm>
            <a:off x="3127177" y="438646"/>
            <a:ext cx="5731868" cy="256679"/>
          </a:xfrm>
          <a:prstGeom prst="rect">
            <a:avLst/>
          </a:prstGeom>
          <a:noFill/>
          <a:ln/>
        </p:spPr>
        <p:txBody>
          <a:bodyPr wrap="none" lIns="0" tIns="0" rIns="0" bIns="0" rtlCol="0" anchor="t"/>
          <a:lstStyle/>
          <a:p>
            <a:pPr>
              <a:lnSpc>
                <a:spcPts val="2000"/>
              </a:lnSpc>
            </a:pPr>
            <a:r>
              <a:rPr lang="en-US" sz="1583" dirty="0">
                <a:solidFill>
                  <a:srgbClr val="051D3A"/>
                </a:solidFill>
                <a:latin typeface="Funnel Display" pitchFamily="34" charset="0"/>
                <a:ea typeface="Funnel Display" pitchFamily="34" charset="-122"/>
                <a:cs typeface="Funnel Display" pitchFamily="34" charset="-120"/>
              </a:rPr>
              <a:t>Agentic AI: The Autonomous Decision-Makers of Tomorrow</a:t>
            </a:r>
            <a:endParaRPr lang="en-US" sz="1583" dirty="0"/>
          </a:p>
        </p:txBody>
      </p:sp>
      <p:sp>
        <p:nvSpPr>
          <p:cNvPr id="6" name="Text 3"/>
          <p:cNvSpPr/>
          <p:nvPr/>
        </p:nvSpPr>
        <p:spPr>
          <a:xfrm>
            <a:off x="3127177" y="826194"/>
            <a:ext cx="5937548" cy="4191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Imagine having thousands of intelligent assistants working 24/7, each capable of understanding complex problems, making smart decisions, and taking action without constant supervision. That's </a:t>
            </a:r>
            <a:r>
              <a:rPr lang="en-US" sz="667" b="1" dirty="0">
                <a:solidFill>
                  <a:srgbClr val="2B3541"/>
                </a:solidFill>
                <a:latin typeface="Funnel Sans" pitchFamily="34" charset="0"/>
                <a:ea typeface="Funnel Sans" pitchFamily="34" charset="-122"/>
                <a:cs typeface="Funnel Sans" pitchFamily="34" charset="-120"/>
              </a:rPr>
              <a:t>Agentic AI</a:t>
            </a:r>
            <a:r>
              <a:rPr lang="en-US" sz="667" dirty="0">
                <a:solidFill>
                  <a:srgbClr val="2B3541"/>
                </a:solidFill>
                <a:latin typeface="Funnel Sans" pitchFamily="34" charset="0"/>
                <a:ea typeface="Funnel Sans" pitchFamily="34" charset="-122"/>
                <a:cs typeface="Funnel Sans" pitchFamily="34" charset="-120"/>
              </a:rPr>
              <a:t> – Uber's revolutionary leap from simple automation to true artificial intelligence that thinks, adapts, and collaborates.</a:t>
            </a:r>
            <a:endParaRPr lang="en-US" sz="667" dirty="0"/>
          </a:p>
        </p:txBody>
      </p:sp>
      <p:sp>
        <p:nvSpPr>
          <p:cNvPr id="7" name="Text 4"/>
          <p:cNvSpPr/>
          <p:nvPr/>
        </p:nvSpPr>
        <p:spPr>
          <a:xfrm>
            <a:off x="3127177" y="1430635"/>
            <a:ext cx="1627287"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What Makes Agentic AI Different?</a:t>
            </a:r>
            <a:endParaRPr lang="en-US" sz="792" dirty="0"/>
          </a:p>
        </p:txBody>
      </p:sp>
      <p:sp>
        <p:nvSpPr>
          <p:cNvPr id="8" name="Text 5"/>
          <p:cNvSpPr/>
          <p:nvPr/>
        </p:nvSpPr>
        <p:spPr>
          <a:xfrm>
            <a:off x="3127177" y="1646138"/>
            <a:ext cx="2862263"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Traditional AI follows strict rules: "If this happens, do that." Agentic AI is fundamentally smarter:</a:t>
            </a:r>
            <a:endParaRPr lang="en-US" sz="667" dirty="0"/>
          </a:p>
        </p:txBody>
      </p:sp>
      <p:sp>
        <p:nvSpPr>
          <p:cNvPr id="9" name="Text 6"/>
          <p:cNvSpPr/>
          <p:nvPr/>
        </p:nvSpPr>
        <p:spPr>
          <a:xfrm>
            <a:off x="3127177" y="2004020"/>
            <a:ext cx="2862263" cy="4191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Goal-Driven Autonomy:</a:t>
            </a:r>
            <a:r>
              <a:rPr lang="en-US" sz="667" dirty="0">
                <a:solidFill>
                  <a:srgbClr val="2B3541"/>
                </a:solidFill>
                <a:latin typeface="Funnel Sans" pitchFamily="34" charset="0"/>
                <a:ea typeface="Funnel Sans" pitchFamily="34" charset="-122"/>
                <a:cs typeface="Funnel Sans" pitchFamily="34" charset="-120"/>
              </a:rPr>
              <a:t> Like a skilled employee, it understands the objective and figures out the best way to achieve it, adapting as circumstances change.</a:t>
            </a:r>
            <a:endParaRPr lang="en-US" sz="667" dirty="0"/>
          </a:p>
        </p:txBody>
      </p:sp>
      <p:sp>
        <p:nvSpPr>
          <p:cNvPr id="10" name="Text 7"/>
          <p:cNvSpPr/>
          <p:nvPr/>
        </p:nvSpPr>
        <p:spPr>
          <a:xfrm>
            <a:off x="3127177" y="2453581"/>
            <a:ext cx="2862263" cy="4191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Multi-Agent Collaboration:</a:t>
            </a:r>
            <a:r>
              <a:rPr lang="en-US" sz="667" dirty="0">
                <a:solidFill>
                  <a:srgbClr val="2B3541"/>
                </a:solidFill>
                <a:latin typeface="Funnel Sans" pitchFamily="34" charset="0"/>
                <a:ea typeface="Funnel Sans" pitchFamily="34" charset="-122"/>
                <a:cs typeface="Funnel Sans" pitchFamily="34" charset="-120"/>
              </a:rPr>
              <a:t> Specialized AI agents work together like departments in a company – one handles customer queries, another optimizes routing, a third detects fraud – all coordinating seamlessly.</a:t>
            </a:r>
            <a:endParaRPr lang="en-US" sz="667" dirty="0"/>
          </a:p>
        </p:txBody>
      </p:sp>
      <p:sp>
        <p:nvSpPr>
          <p:cNvPr id="11" name="Text 8"/>
          <p:cNvSpPr/>
          <p:nvPr/>
        </p:nvSpPr>
        <p:spPr>
          <a:xfrm>
            <a:off x="3127177" y="2903141"/>
            <a:ext cx="2862263" cy="4191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Self-Healing Systems:</a:t>
            </a:r>
            <a:r>
              <a:rPr lang="en-US" sz="667" dirty="0">
                <a:solidFill>
                  <a:srgbClr val="2B3541"/>
                </a:solidFill>
                <a:latin typeface="Funnel Sans" pitchFamily="34" charset="0"/>
                <a:ea typeface="Funnel Sans" pitchFamily="34" charset="-122"/>
                <a:cs typeface="Funnel Sans" pitchFamily="34" charset="-120"/>
              </a:rPr>
              <a:t> When problems arise, agents can diagnose issues, adjust their approach, and recover automatically without human intervention.</a:t>
            </a:r>
            <a:endParaRPr lang="en-US" sz="667" dirty="0"/>
          </a:p>
        </p:txBody>
      </p:sp>
      <p:sp>
        <p:nvSpPr>
          <p:cNvPr id="12" name="Text 9"/>
          <p:cNvSpPr/>
          <p:nvPr/>
        </p:nvSpPr>
        <p:spPr>
          <a:xfrm>
            <a:off x="3127177" y="3352701"/>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Continuous Learning:</a:t>
            </a:r>
            <a:r>
              <a:rPr lang="en-US" sz="667" dirty="0">
                <a:solidFill>
                  <a:srgbClr val="2B3541"/>
                </a:solidFill>
                <a:latin typeface="Funnel Sans" pitchFamily="34" charset="0"/>
                <a:ea typeface="Funnel Sans" pitchFamily="34" charset="-122"/>
                <a:cs typeface="Funnel Sans" pitchFamily="34" charset="-120"/>
              </a:rPr>
              <a:t> Every interaction makes the system smarter, refining decisions and improving outcomes over time.</a:t>
            </a:r>
            <a:endParaRPr lang="en-US" sz="667" dirty="0"/>
          </a:p>
        </p:txBody>
      </p:sp>
      <p:sp>
        <p:nvSpPr>
          <p:cNvPr id="13" name="Text 10"/>
          <p:cNvSpPr/>
          <p:nvPr/>
        </p:nvSpPr>
        <p:spPr>
          <a:xfrm>
            <a:off x="6208713" y="1430635"/>
            <a:ext cx="1583730"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How Uber Uses Agentic AI Today</a:t>
            </a:r>
            <a:endParaRPr lang="en-US" sz="792" dirty="0"/>
          </a:p>
        </p:txBody>
      </p:sp>
      <p:sp>
        <p:nvSpPr>
          <p:cNvPr id="14" name="Text 11"/>
          <p:cNvSpPr/>
          <p:nvPr/>
        </p:nvSpPr>
        <p:spPr>
          <a:xfrm>
            <a:off x="6208713" y="1646138"/>
            <a:ext cx="2862263" cy="4191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Intelligent Customer Support:</a:t>
            </a:r>
            <a:r>
              <a:rPr lang="en-US" sz="667" dirty="0">
                <a:solidFill>
                  <a:srgbClr val="2B3541"/>
                </a:solidFill>
                <a:latin typeface="Funnel Sans" pitchFamily="34" charset="0"/>
                <a:ea typeface="Funnel Sans" pitchFamily="34" charset="-122"/>
                <a:cs typeface="Funnel Sans" pitchFamily="34" charset="-120"/>
              </a:rPr>
              <a:t> AI agents understand your issue, investigate automatically, suggest empathetic responses, and even translate complex policies into simple solutions – all in seconds.</a:t>
            </a:r>
            <a:endParaRPr lang="en-US" sz="667" dirty="0"/>
          </a:p>
        </p:txBody>
      </p:sp>
      <p:sp>
        <p:nvSpPr>
          <p:cNvPr id="15" name="Text 12"/>
          <p:cNvSpPr/>
          <p:nvPr/>
        </p:nvSpPr>
        <p:spPr>
          <a:xfrm>
            <a:off x="6208713" y="2095698"/>
            <a:ext cx="2862263" cy="5588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Autonomous Workflow Orchestration:</a:t>
            </a:r>
            <a:r>
              <a:rPr lang="en-US" sz="667" dirty="0">
                <a:solidFill>
                  <a:srgbClr val="2B3541"/>
                </a:solidFill>
                <a:latin typeface="Funnel Sans" pitchFamily="34" charset="0"/>
                <a:ea typeface="Funnel Sans" pitchFamily="34" charset="-122"/>
                <a:cs typeface="Funnel Sans" pitchFamily="34" charset="-120"/>
              </a:rPr>
              <a:t> When a trip issue occurs (wrong route, toll charge), agents analyze what happened, determine fair resolutions, and communicate with both rider and driver without human oversight.</a:t>
            </a:r>
            <a:endParaRPr lang="en-US" sz="667" dirty="0"/>
          </a:p>
        </p:txBody>
      </p:sp>
      <p:sp>
        <p:nvSpPr>
          <p:cNvPr id="16" name="Text 13"/>
          <p:cNvSpPr/>
          <p:nvPr/>
        </p:nvSpPr>
        <p:spPr>
          <a:xfrm>
            <a:off x="6208713" y="2684958"/>
            <a:ext cx="2862263" cy="5588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Real-Time Marketplace Optimization:</a:t>
            </a:r>
            <a:r>
              <a:rPr lang="en-US" sz="667" dirty="0">
                <a:solidFill>
                  <a:srgbClr val="2B3541"/>
                </a:solidFill>
                <a:latin typeface="Funnel Sans" pitchFamily="34" charset="0"/>
                <a:ea typeface="Funnel Sans" pitchFamily="34" charset="-122"/>
                <a:cs typeface="Funnel Sans" pitchFamily="34" charset="-120"/>
              </a:rPr>
              <a:t> Agents continuously balance supply and demand across thousands of city hexagons, adjusting pricing, driver incentives, and positioning recommendations autonomously.</a:t>
            </a:r>
            <a:endParaRPr lang="en-US" sz="667" dirty="0"/>
          </a:p>
        </p:txBody>
      </p:sp>
      <p:sp>
        <p:nvSpPr>
          <p:cNvPr id="17" name="Text 14"/>
          <p:cNvSpPr/>
          <p:nvPr/>
        </p:nvSpPr>
        <p:spPr>
          <a:xfrm>
            <a:off x="6208713" y="3274219"/>
            <a:ext cx="2862263" cy="4191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Predictive Problem Prevention:</a:t>
            </a:r>
            <a:r>
              <a:rPr lang="en-US" sz="667" dirty="0">
                <a:solidFill>
                  <a:srgbClr val="2B3541"/>
                </a:solidFill>
                <a:latin typeface="Funnel Sans" pitchFamily="34" charset="0"/>
                <a:ea typeface="Funnel Sans" pitchFamily="34" charset="-122"/>
                <a:cs typeface="Funnel Sans" pitchFamily="34" charset="-120"/>
              </a:rPr>
              <a:t> Agents spot patterns that humans might miss – like a specific intersection causing delays – and proactively reroute future trips.</a:t>
            </a:r>
            <a:endParaRPr lang="en-US" sz="667" dirty="0"/>
          </a:p>
        </p:txBody>
      </p:sp>
      <p:sp>
        <p:nvSpPr>
          <p:cNvPr id="18" name="Shape 15"/>
          <p:cNvSpPr/>
          <p:nvPr/>
        </p:nvSpPr>
        <p:spPr>
          <a:xfrm>
            <a:off x="3127177" y="3821907"/>
            <a:ext cx="5937548" cy="921544"/>
          </a:xfrm>
          <a:prstGeom prst="roundRect">
            <a:avLst>
              <a:gd name="adj" fmla="val 3978"/>
            </a:avLst>
          </a:prstGeom>
          <a:solidFill>
            <a:srgbClr val="FAF5EB"/>
          </a:solidFill>
          <a:ln w="15240">
            <a:solidFill>
              <a:srgbClr val="D5CDBE"/>
            </a:solidFill>
            <a:prstDash val="solid"/>
          </a:ln>
        </p:spPr>
      </p:sp>
      <p:sp>
        <p:nvSpPr>
          <p:cNvPr id="19" name="Shape 16"/>
          <p:cNvSpPr/>
          <p:nvPr/>
        </p:nvSpPr>
        <p:spPr>
          <a:xfrm>
            <a:off x="3139877" y="3834607"/>
            <a:ext cx="5912148" cy="261739"/>
          </a:xfrm>
          <a:prstGeom prst="roundRect">
            <a:avLst>
              <a:gd name="adj" fmla="val 8182"/>
            </a:avLst>
          </a:prstGeom>
          <a:solidFill>
            <a:srgbClr val="FAF5EB"/>
          </a:solidFill>
          <a:ln/>
        </p:spPr>
      </p:sp>
      <p:sp>
        <p:nvSpPr>
          <p:cNvPr id="20" name="Text 17"/>
          <p:cNvSpPr/>
          <p:nvPr/>
        </p:nvSpPr>
        <p:spPr>
          <a:xfrm>
            <a:off x="3227090" y="4183558"/>
            <a:ext cx="1400572"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Chain-of-Thought Processing</a:t>
            </a:r>
            <a:endParaRPr lang="en-US" sz="792" dirty="0"/>
          </a:p>
        </p:txBody>
      </p:sp>
      <p:sp>
        <p:nvSpPr>
          <p:cNvPr id="21" name="Text 18"/>
          <p:cNvSpPr/>
          <p:nvPr/>
        </p:nvSpPr>
        <p:spPr>
          <a:xfrm>
            <a:off x="3227090" y="4364137"/>
            <a:ext cx="5737721"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Like a human expert, Agentic AI breaks complex problems into steps, explaining its reasoning. This makes decisions transparent and trustworthy, not mysterious "black boxes."</a:t>
            </a:r>
            <a:endParaRPr lang="en-US" sz="667" dirty="0"/>
          </a:p>
        </p:txBody>
      </p:sp>
      <p:sp>
        <p:nvSpPr>
          <p:cNvPr id="22" name="Shape 19"/>
          <p:cNvSpPr/>
          <p:nvPr/>
        </p:nvSpPr>
        <p:spPr>
          <a:xfrm>
            <a:off x="3127177" y="4830664"/>
            <a:ext cx="5937548" cy="921544"/>
          </a:xfrm>
          <a:prstGeom prst="roundRect">
            <a:avLst>
              <a:gd name="adj" fmla="val 3978"/>
            </a:avLst>
          </a:prstGeom>
          <a:solidFill>
            <a:srgbClr val="FAF5EB"/>
          </a:solidFill>
          <a:ln w="15240">
            <a:solidFill>
              <a:srgbClr val="D5CDBE"/>
            </a:solidFill>
            <a:prstDash val="solid"/>
          </a:ln>
        </p:spPr>
      </p:sp>
      <p:sp>
        <p:nvSpPr>
          <p:cNvPr id="23" name="Shape 20"/>
          <p:cNvSpPr/>
          <p:nvPr/>
        </p:nvSpPr>
        <p:spPr>
          <a:xfrm>
            <a:off x="3139877" y="4843364"/>
            <a:ext cx="5912148" cy="261739"/>
          </a:xfrm>
          <a:prstGeom prst="roundRect">
            <a:avLst>
              <a:gd name="adj" fmla="val 8182"/>
            </a:avLst>
          </a:prstGeom>
          <a:solidFill>
            <a:srgbClr val="FAF5EB"/>
          </a:solidFill>
          <a:ln/>
        </p:spPr>
      </p:sp>
      <p:sp>
        <p:nvSpPr>
          <p:cNvPr id="24" name="Text 21"/>
          <p:cNvSpPr/>
          <p:nvPr/>
        </p:nvSpPr>
        <p:spPr>
          <a:xfrm>
            <a:off x="3227091" y="5192316"/>
            <a:ext cx="1162744"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Multi-Modal Intelligence</a:t>
            </a:r>
            <a:endParaRPr lang="en-US" sz="792" dirty="0"/>
          </a:p>
        </p:txBody>
      </p:sp>
      <p:sp>
        <p:nvSpPr>
          <p:cNvPr id="25" name="Text 22"/>
          <p:cNvSpPr/>
          <p:nvPr/>
        </p:nvSpPr>
        <p:spPr>
          <a:xfrm>
            <a:off x="3227090" y="5372894"/>
            <a:ext cx="5737721"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Agents process text, images, audio, video, and sensor data simultaneously. If you report wrong food delivered, the AI analyzes your photo, checks the order history, and determines the exact issue.</a:t>
            </a:r>
            <a:endParaRPr lang="en-US" sz="667" dirty="0"/>
          </a:p>
        </p:txBody>
      </p:sp>
      <p:sp>
        <p:nvSpPr>
          <p:cNvPr id="26" name="Shape 23"/>
          <p:cNvSpPr/>
          <p:nvPr/>
        </p:nvSpPr>
        <p:spPr>
          <a:xfrm>
            <a:off x="3127177" y="5839421"/>
            <a:ext cx="5937548" cy="921544"/>
          </a:xfrm>
          <a:prstGeom prst="roundRect">
            <a:avLst>
              <a:gd name="adj" fmla="val 3978"/>
            </a:avLst>
          </a:prstGeom>
          <a:solidFill>
            <a:srgbClr val="FAF5EB"/>
          </a:solidFill>
          <a:ln w="15240">
            <a:solidFill>
              <a:srgbClr val="D5CDBE"/>
            </a:solidFill>
            <a:prstDash val="solid"/>
          </a:ln>
        </p:spPr>
      </p:sp>
      <p:sp>
        <p:nvSpPr>
          <p:cNvPr id="27" name="Shape 24"/>
          <p:cNvSpPr/>
          <p:nvPr/>
        </p:nvSpPr>
        <p:spPr>
          <a:xfrm>
            <a:off x="3139877" y="5852121"/>
            <a:ext cx="5912148" cy="261739"/>
          </a:xfrm>
          <a:prstGeom prst="roundRect">
            <a:avLst>
              <a:gd name="adj" fmla="val 8182"/>
            </a:avLst>
          </a:prstGeom>
          <a:solidFill>
            <a:srgbClr val="FAF5EB"/>
          </a:solidFill>
          <a:ln/>
        </p:spPr>
      </p:sp>
      <p:sp>
        <p:nvSpPr>
          <p:cNvPr id="28" name="Text 25"/>
          <p:cNvSpPr/>
          <p:nvPr/>
        </p:nvSpPr>
        <p:spPr>
          <a:xfrm>
            <a:off x="3227090" y="6201073"/>
            <a:ext cx="1167408"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Real-Time Orchestration</a:t>
            </a:r>
            <a:endParaRPr lang="en-US" sz="792" dirty="0"/>
          </a:p>
        </p:txBody>
      </p:sp>
      <p:sp>
        <p:nvSpPr>
          <p:cNvPr id="29" name="Text 26"/>
          <p:cNvSpPr/>
          <p:nvPr/>
        </p:nvSpPr>
        <p:spPr>
          <a:xfrm>
            <a:off x="3227090" y="6381651"/>
            <a:ext cx="5737721"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Agents coordinate thousands of simultaneous workflows – from matching riders to processing refunds to detecting fraud – all happening in parallel at massive scale.</a:t>
            </a:r>
            <a:endParaRPr lang="en-US" sz="667" dirty="0"/>
          </a:p>
        </p:txBody>
      </p:sp>
      <p:sp>
        <p:nvSpPr>
          <p:cNvPr id="30" name="Shape 27"/>
          <p:cNvSpPr/>
          <p:nvPr/>
        </p:nvSpPr>
        <p:spPr>
          <a:xfrm>
            <a:off x="3127177" y="6859092"/>
            <a:ext cx="5937548" cy="510382"/>
          </a:xfrm>
          <a:prstGeom prst="roundRect">
            <a:avLst>
              <a:gd name="adj" fmla="val 7182"/>
            </a:avLst>
          </a:prstGeom>
          <a:solidFill>
            <a:srgbClr val="C5DBED"/>
          </a:solidFill>
          <a:ln/>
        </p:spPr>
      </p:sp>
      <p:pic>
        <p:nvPicPr>
          <p:cNvPr id="31" name="Image 1" descr="preencoded.png"/>
          <p:cNvPicPr>
            <a:picLocks noChangeAspect="1"/>
          </p:cNvPicPr>
          <p:nvPr/>
        </p:nvPicPr>
        <p:blipFill>
          <a:blip r:embed="rId5"/>
          <a:stretch>
            <a:fillRect/>
          </a:stretch>
        </p:blipFill>
        <p:spPr>
          <a:xfrm>
            <a:off x="3214390" y="6993235"/>
            <a:ext cx="109042" cy="87213"/>
          </a:xfrm>
          <a:prstGeom prst="rect">
            <a:avLst/>
          </a:prstGeom>
        </p:spPr>
      </p:pic>
      <p:sp>
        <p:nvSpPr>
          <p:cNvPr id="32" name="Text 28"/>
          <p:cNvSpPr/>
          <p:nvPr/>
        </p:nvSpPr>
        <p:spPr>
          <a:xfrm>
            <a:off x="3410644" y="6968033"/>
            <a:ext cx="5566867" cy="279400"/>
          </a:xfrm>
          <a:prstGeom prst="rect">
            <a:avLst/>
          </a:prstGeom>
          <a:noFill/>
          <a:ln/>
        </p:spPr>
        <p:txBody>
          <a:bodyPr wrap="square" lIns="0" tIns="0" rIns="0" bIns="0" rtlCol="0" anchor="t"/>
          <a:lstStyle/>
          <a:p>
            <a:pPr>
              <a:lnSpc>
                <a:spcPts val="1083"/>
              </a:lnSpc>
            </a:pPr>
            <a:r>
              <a:rPr lang="en-US" sz="667" b="1" dirty="0">
                <a:solidFill>
                  <a:srgbClr val="000000"/>
                </a:solidFill>
                <a:latin typeface="Funnel Sans" pitchFamily="34" charset="0"/>
                <a:ea typeface="Funnel Sans" pitchFamily="34" charset="-122"/>
                <a:cs typeface="Funnel Sans" pitchFamily="34" charset="-120"/>
              </a:rPr>
              <a:t>The Business Impact:</a:t>
            </a:r>
            <a:r>
              <a:rPr lang="en-US" sz="667" dirty="0">
                <a:solidFill>
                  <a:srgbClr val="000000"/>
                </a:solidFill>
                <a:latin typeface="Funnel Sans" pitchFamily="34" charset="0"/>
                <a:ea typeface="Funnel Sans" pitchFamily="34" charset="-122"/>
                <a:cs typeface="Funnel Sans" pitchFamily="34" charset="-120"/>
              </a:rPr>
              <a:t> Uber's Agentic AI has compressed workflows from days to hours, reduced operational costs by significant percentages, and improved quality standards beyond previous benchmarks – all while handling 36 million daily trips with minimal human oversight.</a:t>
            </a:r>
            <a:endParaRPr lang="en-US" sz="667" dirty="0"/>
          </a:p>
        </p:txBody>
      </p:sp>
      <p:sp>
        <p:nvSpPr>
          <p:cNvPr id="33" name="Text 29"/>
          <p:cNvSpPr/>
          <p:nvPr/>
        </p:nvSpPr>
        <p:spPr>
          <a:xfrm>
            <a:off x="3127177" y="7467600"/>
            <a:ext cx="5937548"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This isn't science fiction – it's the intelligent backbone powering Uber today and shaping how enterprises worldwide will operate tomorrow.</a:t>
            </a:r>
            <a:endParaRPr lang="en-US" sz="66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620000" y="0"/>
            <a:ext cx="4572000" cy="6858000"/>
          </a:xfrm>
          <a:prstGeom prst="rect">
            <a:avLst/>
          </a:prstGeom>
          <a:solidFill>
            <a:srgbClr val="DFDFE0"/>
          </a:solidFill>
          <a:ln/>
        </p:spPr>
      </p:sp>
      <p:pic>
        <p:nvPicPr>
          <p:cNvPr id="3"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4" name="Image 1" descr="preencoded.png"/>
          <p:cNvPicPr>
            <a:picLocks noChangeAspect="1"/>
          </p:cNvPicPr>
          <p:nvPr/>
        </p:nvPicPr>
        <p:blipFill>
          <a:blip r:embed="rId4"/>
          <a:stretch>
            <a:fillRect/>
          </a:stretch>
        </p:blipFill>
        <p:spPr>
          <a:xfrm>
            <a:off x="698104" y="706537"/>
            <a:ext cx="6223794" cy="4258369"/>
          </a:xfrm>
          <a:prstGeom prst="rect">
            <a:avLst/>
          </a:prstGeom>
        </p:spPr>
      </p:pic>
      <p:pic>
        <p:nvPicPr>
          <p:cNvPr id="5" name="Image 2" descr="preencoded.png"/>
          <p:cNvPicPr>
            <a:picLocks noChangeAspect="1"/>
          </p:cNvPicPr>
          <p:nvPr/>
        </p:nvPicPr>
        <p:blipFill>
          <a:blip r:embed="rId5"/>
          <a:stretch>
            <a:fillRect/>
          </a:stretch>
        </p:blipFill>
        <p:spPr>
          <a:xfrm>
            <a:off x="698104" y="5161260"/>
            <a:ext cx="6223794" cy="9466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127177" y="239911"/>
            <a:ext cx="5808167" cy="256679"/>
          </a:xfrm>
          <a:prstGeom prst="rect">
            <a:avLst/>
          </a:prstGeom>
          <a:noFill/>
          <a:ln/>
        </p:spPr>
        <p:txBody>
          <a:bodyPr wrap="none" lIns="0" tIns="0" rIns="0" bIns="0" rtlCol="0" anchor="t"/>
          <a:lstStyle/>
          <a:p>
            <a:pPr>
              <a:lnSpc>
                <a:spcPts val="2000"/>
              </a:lnSpc>
            </a:pPr>
            <a:r>
              <a:rPr lang="en-US" sz="1583" dirty="0">
                <a:solidFill>
                  <a:srgbClr val="051D3A"/>
                </a:solidFill>
                <a:latin typeface="Funnel Display" pitchFamily="34" charset="0"/>
                <a:ea typeface="Funnel Display" pitchFamily="34" charset="-122"/>
                <a:cs typeface="Funnel Display" pitchFamily="34" charset="-120"/>
              </a:rPr>
              <a:t>Uber's Complete Real-Time Data Ecosystem: The Full Picture</a:t>
            </a:r>
            <a:endParaRPr lang="en-US" sz="1583" dirty="0"/>
          </a:p>
        </p:txBody>
      </p:sp>
      <p:sp>
        <p:nvSpPr>
          <p:cNvPr id="3" name="Text 1"/>
          <p:cNvSpPr/>
          <p:nvPr/>
        </p:nvSpPr>
        <p:spPr>
          <a:xfrm>
            <a:off x="3127177" y="671116"/>
            <a:ext cx="5937548"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This comprehensive overview brings together the interconnected technologies and architectural layers that power Uber's intelligent mobility platform, enabling real-time decisions at unprecedented scale.</a:t>
            </a:r>
            <a:endParaRPr lang="en-US" sz="667" dirty="0"/>
          </a:p>
        </p:txBody>
      </p:sp>
      <p:pic>
        <p:nvPicPr>
          <p:cNvPr id="4" name="Image 0" descr="preencoded.png"/>
          <p:cNvPicPr>
            <a:picLocks noChangeAspect="1"/>
          </p:cNvPicPr>
          <p:nvPr/>
        </p:nvPicPr>
        <p:blipFill>
          <a:blip r:embed="rId3"/>
          <a:stretch>
            <a:fillRect/>
          </a:stretch>
        </p:blipFill>
        <p:spPr>
          <a:xfrm>
            <a:off x="3127177" y="1048644"/>
            <a:ext cx="5937548" cy="3240088"/>
          </a:xfrm>
          <a:prstGeom prst="rect">
            <a:avLst/>
          </a:prstGeom>
        </p:spPr>
      </p:pic>
      <p:sp>
        <p:nvSpPr>
          <p:cNvPr id="5" name="Text 2"/>
          <p:cNvSpPr/>
          <p:nvPr/>
        </p:nvSpPr>
        <p:spPr>
          <a:xfrm>
            <a:off x="5479640" y="2357853"/>
            <a:ext cx="1228692" cy="302351"/>
          </a:xfrm>
          <a:prstGeom prst="rect">
            <a:avLst/>
          </a:prstGeom>
          <a:noFill/>
          <a:ln/>
        </p:spPr>
        <p:txBody>
          <a:bodyPr wrap="square" lIns="0" tIns="0" rIns="0" bIns="0" rtlCol="0" anchor="t"/>
          <a:lstStyle/>
          <a:p>
            <a:pPr algn="ctr">
              <a:lnSpc>
                <a:spcPts val="1292"/>
              </a:lnSpc>
            </a:pPr>
            <a:r>
              <a:rPr lang="en-US" sz="1042" dirty="0">
                <a:solidFill>
                  <a:srgbClr val="FFFFFF"/>
                </a:solidFill>
                <a:latin typeface="Funnel Display" pitchFamily="34" charset="0"/>
                <a:ea typeface="Funnel Display" pitchFamily="34" charset="-122"/>
                <a:cs typeface="Funnel Display" pitchFamily="34" charset="-120"/>
              </a:rPr>
              <a:t>Uber Real-Time Ecosystem</a:t>
            </a:r>
            <a:endParaRPr lang="en-US" sz="1042" dirty="0"/>
          </a:p>
        </p:txBody>
      </p:sp>
      <p:sp>
        <p:nvSpPr>
          <p:cNvPr id="6" name="Text 3"/>
          <p:cNvSpPr/>
          <p:nvPr/>
        </p:nvSpPr>
        <p:spPr>
          <a:xfrm>
            <a:off x="5479640" y="2705923"/>
            <a:ext cx="1228692" cy="257168"/>
          </a:xfrm>
          <a:prstGeom prst="rect">
            <a:avLst/>
          </a:prstGeom>
          <a:noFill/>
          <a:ln/>
        </p:spPr>
        <p:txBody>
          <a:bodyPr wrap="square" lIns="0" tIns="0" rIns="0" bIns="0" rtlCol="0" anchor="t"/>
          <a:lstStyle/>
          <a:p>
            <a:pPr algn="ctr">
              <a:lnSpc>
                <a:spcPts val="1125"/>
              </a:lnSpc>
            </a:pPr>
            <a:r>
              <a:rPr lang="en-US" sz="875" dirty="0">
                <a:solidFill>
                  <a:srgbClr val="FFFFFF"/>
                </a:solidFill>
                <a:latin typeface="Funnel Sans" pitchFamily="34" charset="0"/>
                <a:ea typeface="Funnel Sans" pitchFamily="34" charset="-122"/>
                <a:cs typeface="Funnel Sans" pitchFamily="34" charset="-120"/>
              </a:rPr>
              <a:t>End-to-end, high‑tech architecture</a:t>
            </a:r>
            <a:endParaRPr lang="en-US" sz="875" dirty="0"/>
          </a:p>
        </p:txBody>
      </p:sp>
      <p:sp>
        <p:nvSpPr>
          <p:cNvPr id="7" name="Text 4"/>
          <p:cNvSpPr/>
          <p:nvPr/>
        </p:nvSpPr>
        <p:spPr>
          <a:xfrm>
            <a:off x="7480550" y="1707611"/>
            <a:ext cx="1210118" cy="151175"/>
          </a:xfrm>
          <a:prstGeom prst="rect">
            <a:avLst/>
          </a:prstGeom>
          <a:noFill/>
          <a:ln/>
        </p:spPr>
        <p:txBody>
          <a:bodyPr wrap="none" lIns="0" tIns="0" rIns="0" bIns="0" rtlCol="0" anchor="t"/>
          <a:lstStyle/>
          <a:p>
            <a:pPr algn="ctr">
              <a:lnSpc>
                <a:spcPts val="1292"/>
              </a:lnSpc>
            </a:pPr>
            <a:r>
              <a:rPr lang="en-US" sz="1042" dirty="0">
                <a:solidFill>
                  <a:srgbClr val="FFFFFF"/>
                </a:solidFill>
                <a:latin typeface="Funnel Display" pitchFamily="34" charset="0"/>
                <a:ea typeface="Funnel Display" pitchFamily="34" charset="-122"/>
                <a:cs typeface="Funnel Display" pitchFamily="34" charset="-120"/>
              </a:rPr>
              <a:t>Ingestion Layer</a:t>
            </a:r>
            <a:endParaRPr lang="en-US" sz="1042" dirty="0"/>
          </a:p>
        </p:txBody>
      </p:sp>
      <p:sp>
        <p:nvSpPr>
          <p:cNvPr id="8" name="Text 5"/>
          <p:cNvSpPr/>
          <p:nvPr/>
        </p:nvSpPr>
        <p:spPr>
          <a:xfrm>
            <a:off x="7376969" y="1904505"/>
            <a:ext cx="1417281" cy="257168"/>
          </a:xfrm>
          <a:prstGeom prst="rect">
            <a:avLst/>
          </a:prstGeom>
          <a:noFill/>
          <a:ln/>
        </p:spPr>
        <p:txBody>
          <a:bodyPr wrap="square" lIns="0" tIns="0" rIns="0" bIns="0" rtlCol="0" anchor="t"/>
          <a:lstStyle/>
          <a:p>
            <a:pPr algn="ctr">
              <a:lnSpc>
                <a:spcPts val="1125"/>
              </a:lnSpc>
            </a:pPr>
            <a:r>
              <a:rPr lang="en-US" sz="875" dirty="0">
                <a:solidFill>
                  <a:srgbClr val="FFFFFF"/>
                </a:solidFill>
                <a:latin typeface="Funnel Sans" pitchFamily="34" charset="0"/>
                <a:ea typeface="Funnel Sans" pitchFamily="34" charset="-122"/>
                <a:cs typeface="Funnel Sans" pitchFamily="34" charset="-120"/>
              </a:rPr>
              <a:t>API Gateway and Kafka streams</a:t>
            </a:r>
            <a:endParaRPr lang="en-US" sz="875" dirty="0"/>
          </a:p>
        </p:txBody>
      </p:sp>
      <p:sp>
        <p:nvSpPr>
          <p:cNvPr id="9" name="Text 6"/>
          <p:cNvSpPr/>
          <p:nvPr/>
        </p:nvSpPr>
        <p:spPr>
          <a:xfrm>
            <a:off x="3491589" y="3372059"/>
            <a:ext cx="1210118" cy="151175"/>
          </a:xfrm>
          <a:prstGeom prst="rect">
            <a:avLst/>
          </a:prstGeom>
          <a:noFill/>
          <a:ln/>
        </p:spPr>
        <p:txBody>
          <a:bodyPr wrap="none" lIns="0" tIns="0" rIns="0" bIns="0" rtlCol="0" anchor="t"/>
          <a:lstStyle/>
          <a:p>
            <a:pPr algn="ctr">
              <a:lnSpc>
                <a:spcPts val="1292"/>
              </a:lnSpc>
            </a:pPr>
            <a:r>
              <a:rPr lang="en-US" sz="1042" dirty="0">
                <a:solidFill>
                  <a:srgbClr val="FFFFFF"/>
                </a:solidFill>
                <a:latin typeface="Funnel Display" pitchFamily="34" charset="0"/>
                <a:ea typeface="Funnel Display" pitchFamily="34" charset="-122"/>
                <a:cs typeface="Funnel Display" pitchFamily="34" charset="-120"/>
              </a:rPr>
              <a:t>Stream Processing</a:t>
            </a:r>
            <a:endParaRPr lang="en-US" sz="1042" dirty="0"/>
          </a:p>
        </p:txBody>
      </p:sp>
      <p:sp>
        <p:nvSpPr>
          <p:cNvPr id="10" name="Text 7"/>
          <p:cNvSpPr/>
          <p:nvPr/>
        </p:nvSpPr>
        <p:spPr>
          <a:xfrm>
            <a:off x="3388009" y="3568954"/>
            <a:ext cx="1417281" cy="128584"/>
          </a:xfrm>
          <a:prstGeom prst="rect">
            <a:avLst/>
          </a:prstGeom>
          <a:noFill/>
          <a:ln/>
        </p:spPr>
        <p:txBody>
          <a:bodyPr wrap="none" lIns="0" tIns="0" rIns="0" bIns="0" rtlCol="0" anchor="t"/>
          <a:lstStyle/>
          <a:p>
            <a:pPr algn="ctr">
              <a:lnSpc>
                <a:spcPts val="1125"/>
              </a:lnSpc>
            </a:pPr>
            <a:r>
              <a:rPr lang="en-US" sz="875" dirty="0">
                <a:solidFill>
                  <a:srgbClr val="FFFFFF"/>
                </a:solidFill>
                <a:latin typeface="Funnel Sans" pitchFamily="34" charset="0"/>
                <a:ea typeface="Funnel Sans" pitchFamily="34" charset="-122"/>
                <a:cs typeface="Funnel Sans" pitchFamily="34" charset="-120"/>
              </a:rPr>
              <a:t>Flink and real-time analytics</a:t>
            </a:r>
            <a:endParaRPr lang="en-US" sz="875" dirty="0"/>
          </a:p>
        </p:txBody>
      </p:sp>
      <p:sp>
        <p:nvSpPr>
          <p:cNvPr id="11" name="Text 8"/>
          <p:cNvSpPr/>
          <p:nvPr/>
        </p:nvSpPr>
        <p:spPr>
          <a:xfrm>
            <a:off x="3651605" y="1457587"/>
            <a:ext cx="1210118" cy="151176"/>
          </a:xfrm>
          <a:prstGeom prst="rect">
            <a:avLst/>
          </a:prstGeom>
          <a:noFill/>
          <a:ln/>
        </p:spPr>
        <p:txBody>
          <a:bodyPr wrap="none" lIns="0" tIns="0" rIns="0" bIns="0" rtlCol="0" anchor="t"/>
          <a:lstStyle/>
          <a:p>
            <a:pPr algn="ctr">
              <a:lnSpc>
                <a:spcPts val="1292"/>
              </a:lnSpc>
            </a:pPr>
            <a:r>
              <a:rPr lang="en-US" sz="1042" dirty="0">
                <a:solidFill>
                  <a:srgbClr val="2B3541"/>
                </a:solidFill>
                <a:latin typeface="Funnel Display" pitchFamily="34" charset="0"/>
                <a:ea typeface="Funnel Display" pitchFamily="34" charset="-122"/>
                <a:cs typeface="Funnel Display" pitchFamily="34" charset="-120"/>
              </a:rPr>
              <a:t>Data Sources</a:t>
            </a:r>
            <a:endParaRPr lang="en-US" sz="1042" dirty="0"/>
          </a:p>
        </p:txBody>
      </p:sp>
      <p:sp>
        <p:nvSpPr>
          <p:cNvPr id="12" name="Text 9"/>
          <p:cNvSpPr/>
          <p:nvPr/>
        </p:nvSpPr>
        <p:spPr>
          <a:xfrm>
            <a:off x="3548023" y="1654481"/>
            <a:ext cx="1417282" cy="128584"/>
          </a:xfrm>
          <a:prstGeom prst="rect">
            <a:avLst/>
          </a:prstGeom>
          <a:noFill/>
          <a:ln/>
        </p:spPr>
        <p:txBody>
          <a:bodyPr wrap="none" lIns="0" tIns="0" rIns="0" bIns="0" rtlCol="0" anchor="t"/>
          <a:lstStyle/>
          <a:p>
            <a:pPr algn="ctr">
              <a:lnSpc>
                <a:spcPts val="1125"/>
              </a:lnSpc>
            </a:pPr>
            <a:r>
              <a:rPr lang="en-US" sz="875" dirty="0">
                <a:solidFill>
                  <a:srgbClr val="2B3541"/>
                </a:solidFill>
                <a:latin typeface="Funnel Sans" pitchFamily="34" charset="0"/>
                <a:ea typeface="Funnel Sans" pitchFamily="34" charset="-122"/>
                <a:cs typeface="Funnel Sans" pitchFamily="34" charset="-120"/>
              </a:rPr>
              <a:t>Smartphones, sensors, APIs</a:t>
            </a:r>
            <a:endParaRPr lang="en-US" sz="875" dirty="0"/>
          </a:p>
        </p:txBody>
      </p:sp>
      <p:sp>
        <p:nvSpPr>
          <p:cNvPr id="13" name="Text 10"/>
          <p:cNvSpPr/>
          <p:nvPr/>
        </p:nvSpPr>
        <p:spPr>
          <a:xfrm>
            <a:off x="7309104" y="3629227"/>
            <a:ext cx="1210118" cy="151176"/>
          </a:xfrm>
          <a:prstGeom prst="rect">
            <a:avLst/>
          </a:prstGeom>
          <a:noFill/>
          <a:ln/>
        </p:spPr>
        <p:txBody>
          <a:bodyPr wrap="none" lIns="0" tIns="0" rIns="0" bIns="0" rtlCol="0" anchor="t"/>
          <a:lstStyle/>
          <a:p>
            <a:pPr algn="ctr">
              <a:lnSpc>
                <a:spcPts val="1292"/>
              </a:lnSpc>
            </a:pPr>
            <a:r>
              <a:rPr lang="en-US" sz="1042" dirty="0">
                <a:solidFill>
                  <a:srgbClr val="2B3541"/>
                </a:solidFill>
                <a:latin typeface="Funnel Display" pitchFamily="34" charset="0"/>
                <a:ea typeface="Funnel Display" pitchFamily="34" charset="-122"/>
                <a:cs typeface="Funnel Display" pitchFamily="34" charset="-120"/>
              </a:rPr>
              <a:t>Geospatial Layer</a:t>
            </a:r>
            <a:endParaRPr lang="en-US" sz="1042" dirty="0"/>
          </a:p>
        </p:txBody>
      </p:sp>
      <p:sp>
        <p:nvSpPr>
          <p:cNvPr id="14" name="Text 11"/>
          <p:cNvSpPr/>
          <p:nvPr/>
        </p:nvSpPr>
        <p:spPr>
          <a:xfrm>
            <a:off x="7205524" y="3826121"/>
            <a:ext cx="1417281" cy="128584"/>
          </a:xfrm>
          <a:prstGeom prst="rect">
            <a:avLst/>
          </a:prstGeom>
          <a:noFill/>
          <a:ln/>
        </p:spPr>
        <p:txBody>
          <a:bodyPr wrap="none" lIns="0" tIns="0" rIns="0" bIns="0" rtlCol="0" anchor="t"/>
          <a:lstStyle/>
          <a:p>
            <a:pPr algn="ctr">
              <a:lnSpc>
                <a:spcPts val="1125"/>
              </a:lnSpc>
            </a:pPr>
            <a:r>
              <a:rPr lang="en-US" sz="875" dirty="0">
                <a:solidFill>
                  <a:srgbClr val="2B3541"/>
                </a:solidFill>
                <a:latin typeface="Funnel Sans" pitchFamily="34" charset="0"/>
                <a:ea typeface="Funnel Sans" pitchFamily="34" charset="-122"/>
                <a:cs typeface="Funnel Sans" pitchFamily="34" charset="-120"/>
              </a:rPr>
              <a:t>H3 hex grid and mapping</a:t>
            </a:r>
            <a:endParaRPr lang="en-US" sz="875" dirty="0"/>
          </a:p>
        </p:txBody>
      </p:sp>
      <p:sp>
        <p:nvSpPr>
          <p:cNvPr id="15" name="Text 12"/>
          <p:cNvSpPr/>
          <p:nvPr/>
        </p:nvSpPr>
        <p:spPr>
          <a:xfrm>
            <a:off x="3127177" y="4419600"/>
            <a:ext cx="2175272"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Technology Stack Summary</a:t>
            </a:r>
            <a:endParaRPr lang="en-US" sz="1292" dirty="0"/>
          </a:p>
        </p:txBody>
      </p:sp>
      <p:sp>
        <p:nvSpPr>
          <p:cNvPr id="16" name="Shape 13"/>
          <p:cNvSpPr/>
          <p:nvPr/>
        </p:nvSpPr>
        <p:spPr>
          <a:xfrm>
            <a:off x="3127177" y="4755853"/>
            <a:ext cx="2925168" cy="860425"/>
          </a:xfrm>
          <a:prstGeom prst="roundRect">
            <a:avLst>
              <a:gd name="adj" fmla="val 4260"/>
            </a:avLst>
          </a:prstGeom>
          <a:solidFill>
            <a:srgbClr val="FAF5EB"/>
          </a:solidFill>
          <a:ln w="15240">
            <a:solidFill>
              <a:srgbClr val="D5CDBE"/>
            </a:solidFill>
            <a:prstDash val="solid"/>
          </a:ln>
        </p:spPr>
      </p:sp>
      <p:sp>
        <p:nvSpPr>
          <p:cNvPr id="17" name="Text 14"/>
          <p:cNvSpPr/>
          <p:nvPr/>
        </p:nvSpPr>
        <p:spPr>
          <a:xfrm>
            <a:off x="3227091" y="4855766"/>
            <a:ext cx="1331714"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Data Ingestion &amp; Streaming</a:t>
            </a:r>
            <a:endParaRPr lang="en-US" sz="792" dirty="0"/>
          </a:p>
        </p:txBody>
      </p:sp>
      <p:sp>
        <p:nvSpPr>
          <p:cNvPr id="18" name="Text 15"/>
          <p:cNvSpPr/>
          <p:nvPr/>
        </p:nvSpPr>
        <p:spPr>
          <a:xfrm>
            <a:off x="3227090" y="5036344"/>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Apache Kafka:</a:t>
            </a:r>
            <a:r>
              <a:rPr lang="en-US" sz="667" dirty="0">
                <a:solidFill>
                  <a:srgbClr val="2B3541"/>
                </a:solidFill>
                <a:latin typeface="Funnel Sans" pitchFamily="34" charset="0"/>
                <a:ea typeface="Funnel Sans" pitchFamily="34" charset="-122"/>
                <a:cs typeface="Funnel Sans" pitchFamily="34" charset="-120"/>
              </a:rPr>
              <a:t> 10M+ events/second</a:t>
            </a:r>
            <a:endParaRPr lang="en-US" sz="667" dirty="0"/>
          </a:p>
        </p:txBody>
      </p:sp>
      <p:sp>
        <p:nvSpPr>
          <p:cNvPr id="19" name="Text 16"/>
          <p:cNvSpPr/>
          <p:nvPr/>
        </p:nvSpPr>
        <p:spPr>
          <a:xfrm>
            <a:off x="3227090" y="5206504"/>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gRPC:</a:t>
            </a:r>
            <a:r>
              <a:rPr lang="en-US" sz="667" dirty="0">
                <a:solidFill>
                  <a:srgbClr val="2B3541"/>
                </a:solidFill>
                <a:latin typeface="Funnel Sans" pitchFamily="34" charset="0"/>
                <a:ea typeface="Funnel Sans" pitchFamily="34" charset="-122"/>
                <a:cs typeface="Funnel Sans" pitchFamily="34" charset="-120"/>
              </a:rPr>
              <a:t> High-performance communication</a:t>
            </a:r>
            <a:endParaRPr lang="en-US" sz="667" dirty="0"/>
          </a:p>
        </p:txBody>
      </p:sp>
      <p:sp>
        <p:nvSpPr>
          <p:cNvPr id="20" name="Text 17"/>
          <p:cNvSpPr/>
          <p:nvPr/>
        </p:nvSpPr>
        <p:spPr>
          <a:xfrm>
            <a:off x="3227090" y="5376664"/>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Protocol Buffers:</a:t>
            </a:r>
            <a:r>
              <a:rPr lang="en-US" sz="667" dirty="0">
                <a:solidFill>
                  <a:srgbClr val="2B3541"/>
                </a:solidFill>
                <a:latin typeface="Funnel Sans" pitchFamily="34" charset="0"/>
                <a:ea typeface="Funnel Sans" pitchFamily="34" charset="-122"/>
                <a:cs typeface="Funnel Sans" pitchFamily="34" charset="-120"/>
              </a:rPr>
              <a:t> Efficient serialization</a:t>
            </a:r>
            <a:endParaRPr lang="en-US" sz="667" dirty="0"/>
          </a:p>
        </p:txBody>
      </p:sp>
      <p:sp>
        <p:nvSpPr>
          <p:cNvPr id="21" name="Shape 18"/>
          <p:cNvSpPr/>
          <p:nvPr/>
        </p:nvSpPr>
        <p:spPr>
          <a:xfrm>
            <a:off x="6139557" y="4755853"/>
            <a:ext cx="2925168" cy="860425"/>
          </a:xfrm>
          <a:prstGeom prst="roundRect">
            <a:avLst>
              <a:gd name="adj" fmla="val 4260"/>
            </a:avLst>
          </a:prstGeom>
          <a:solidFill>
            <a:srgbClr val="FAF5EB"/>
          </a:solidFill>
          <a:ln w="15240">
            <a:solidFill>
              <a:srgbClr val="D5CDBE"/>
            </a:solidFill>
            <a:prstDash val="solid"/>
          </a:ln>
        </p:spPr>
      </p:sp>
      <p:sp>
        <p:nvSpPr>
          <p:cNvPr id="22" name="Text 19"/>
          <p:cNvSpPr/>
          <p:nvPr/>
        </p:nvSpPr>
        <p:spPr>
          <a:xfrm>
            <a:off x="6239470" y="4855766"/>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Stream Processing</a:t>
            </a:r>
            <a:endParaRPr lang="en-US" sz="792" dirty="0"/>
          </a:p>
        </p:txBody>
      </p:sp>
      <p:sp>
        <p:nvSpPr>
          <p:cNvPr id="23" name="Text 20"/>
          <p:cNvSpPr/>
          <p:nvPr/>
        </p:nvSpPr>
        <p:spPr>
          <a:xfrm>
            <a:off x="6239470" y="5036344"/>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Apache Flink:</a:t>
            </a:r>
            <a:r>
              <a:rPr lang="en-US" sz="667" dirty="0">
                <a:solidFill>
                  <a:srgbClr val="2B3541"/>
                </a:solidFill>
                <a:latin typeface="Funnel Sans" pitchFamily="34" charset="0"/>
                <a:ea typeface="Funnel Sans" pitchFamily="34" charset="-122"/>
                <a:cs typeface="Funnel Sans" pitchFamily="34" charset="-120"/>
              </a:rPr>
              <a:t> &lt;50ms processing latency</a:t>
            </a:r>
            <a:endParaRPr lang="en-US" sz="667" dirty="0"/>
          </a:p>
        </p:txBody>
      </p:sp>
      <p:sp>
        <p:nvSpPr>
          <p:cNvPr id="24" name="Text 21"/>
          <p:cNvSpPr/>
          <p:nvPr/>
        </p:nvSpPr>
        <p:spPr>
          <a:xfrm>
            <a:off x="6239470" y="5206504"/>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Apache Spark:</a:t>
            </a:r>
            <a:r>
              <a:rPr lang="en-US" sz="667" dirty="0">
                <a:solidFill>
                  <a:srgbClr val="2B3541"/>
                </a:solidFill>
                <a:latin typeface="Funnel Sans" pitchFamily="34" charset="0"/>
                <a:ea typeface="Funnel Sans" pitchFamily="34" charset="-122"/>
                <a:cs typeface="Funnel Sans" pitchFamily="34" charset="-120"/>
              </a:rPr>
              <a:t> Distributed computing</a:t>
            </a:r>
            <a:endParaRPr lang="en-US" sz="667" dirty="0"/>
          </a:p>
        </p:txBody>
      </p:sp>
      <p:sp>
        <p:nvSpPr>
          <p:cNvPr id="25" name="Text 22"/>
          <p:cNvSpPr/>
          <p:nvPr/>
        </p:nvSpPr>
        <p:spPr>
          <a:xfrm>
            <a:off x="6239470" y="5376664"/>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Custom frameworks:</a:t>
            </a:r>
            <a:r>
              <a:rPr lang="en-US" sz="667" dirty="0">
                <a:solidFill>
                  <a:srgbClr val="2B3541"/>
                </a:solidFill>
                <a:latin typeface="Funnel Sans" pitchFamily="34" charset="0"/>
                <a:ea typeface="Funnel Sans" pitchFamily="34" charset="-122"/>
                <a:cs typeface="Funnel Sans" pitchFamily="34" charset="-120"/>
              </a:rPr>
              <a:t> Uber-specific optimizations</a:t>
            </a:r>
            <a:endParaRPr lang="en-US" sz="667" dirty="0"/>
          </a:p>
        </p:txBody>
      </p:sp>
      <p:sp>
        <p:nvSpPr>
          <p:cNvPr id="26" name="Shape 23"/>
          <p:cNvSpPr/>
          <p:nvPr/>
        </p:nvSpPr>
        <p:spPr>
          <a:xfrm>
            <a:off x="3127177" y="5703491"/>
            <a:ext cx="2925168" cy="1030585"/>
          </a:xfrm>
          <a:prstGeom prst="roundRect">
            <a:avLst>
              <a:gd name="adj" fmla="val 3557"/>
            </a:avLst>
          </a:prstGeom>
          <a:solidFill>
            <a:srgbClr val="FAF5EB"/>
          </a:solidFill>
          <a:ln w="15240">
            <a:solidFill>
              <a:srgbClr val="D5CDBE"/>
            </a:solidFill>
            <a:prstDash val="solid"/>
          </a:ln>
        </p:spPr>
      </p:sp>
      <p:sp>
        <p:nvSpPr>
          <p:cNvPr id="27" name="Text 24"/>
          <p:cNvSpPr/>
          <p:nvPr/>
        </p:nvSpPr>
        <p:spPr>
          <a:xfrm>
            <a:off x="3227090" y="5803404"/>
            <a:ext cx="1097458"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Geospatial Intelligence</a:t>
            </a:r>
            <a:endParaRPr lang="en-US" sz="792" dirty="0"/>
          </a:p>
        </p:txBody>
      </p:sp>
      <p:sp>
        <p:nvSpPr>
          <p:cNvPr id="28" name="Text 25"/>
          <p:cNvSpPr/>
          <p:nvPr/>
        </p:nvSpPr>
        <p:spPr>
          <a:xfrm>
            <a:off x="3227090" y="5983982"/>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H3 Hexagonal Index:</a:t>
            </a:r>
            <a:r>
              <a:rPr lang="en-US" sz="667" dirty="0">
                <a:solidFill>
                  <a:srgbClr val="2B3541"/>
                </a:solidFill>
                <a:latin typeface="Funnel Sans" pitchFamily="34" charset="0"/>
                <a:ea typeface="Funnel Sans" pitchFamily="34" charset="-122"/>
                <a:cs typeface="Funnel Sans" pitchFamily="34" charset="-120"/>
              </a:rPr>
              <a:t> 15 resolution levels</a:t>
            </a:r>
            <a:endParaRPr lang="en-US" sz="667" dirty="0"/>
          </a:p>
        </p:txBody>
      </p:sp>
      <p:sp>
        <p:nvSpPr>
          <p:cNvPr id="29" name="Text 26"/>
          <p:cNvSpPr/>
          <p:nvPr/>
        </p:nvSpPr>
        <p:spPr>
          <a:xfrm>
            <a:off x="3227090" y="6154143"/>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Precision:</a:t>
            </a:r>
            <a:r>
              <a:rPr lang="en-US" sz="667" dirty="0">
                <a:solidFill>
                  <a:srgbClr val="2B3541"/>
                </a:solidFill>
                <a:latin typeface="Funnel Sans" pitchFamily="34" charset="0"/>
                <a:ea typeface="Funnel Sans" pitchFamily="34" charset="-122"/>
                <a:cs typeface="Funnel Sans" pitchFamily="34" charset="-120"/>
              </a:rPr>
              <a:t> &lt;1ms coordinate-to-hexagon mapping</a:t>
            </a:r>
            <a:endParaRPr lang="en-US" sz="667" dirty="0"/>
          </a:p>
        </p:txBody>
      </p:sp>
      <p:sp>
        <p:nvSpPr>
          <p:cNvPr id="30" name="Text 27"/>
          <p:cNvSpPr/>
          <p:nvPr/>
        </p:nvSpPr>
        <p:spPr>
          <a:xfrm>
            <a:off x="3227090" y="6324303"/>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Coverage:</a:t>
            </a:r>
            <a:r>
              <a:rPr lang="en-US" sz="667" dirty="0">
                <a:solidFill>
                  <a:srgbClr val="2B3541"/>
                </a:solidFill>
                <a:latin typeface="Funnel Sans" pitchFamily="34" charset="0"/>
                <a:ea typeface="Funnel Sans" pitchFamily="34" charset="-122"/>
                <a:cs typeface="Funnel Sans" pitchFamily="34" charset="-120"/>
              </a:rPr>
              <a:t> Global with local precision</a:t>
            </a:r>
            <a:endParaRPr lang="en-US" sz="667" dirty="0"/>
          </a:p>
        </p:txBody>
      </p:sp>
      <p:sp>
        <p:nvSpPr>
          <p:cNvPr id="31" name="Shape 28"/>
          <p:cNvSpPr/>
          <p:nvPr/>
        </p:nvSpPr>
        <p:spPr>
          <a:xfrm>
            <a:off x="6139557" y="5703491"/>
            <a:ext cx="2925168" cy="1030585"/>
          </a:xfrm>
          <a:prstGeom prst="roundRect">
            <a:avLst>
              <a:gd name="adj" fmla="val 3557"/>
            </a:avLst>
          </a:prstGeom>
          <a:solidFill>
            <a:srgbClr val="FAF5EB"/>
          </a:solidFill>
          <a:ln w="15240">
            <a:solidFill>
              <a:srgbClr val="D5CDBE"/>
            </a:solidFill>
            <a:prstDash val="solid"/>
          </a:ln>
        </p:spPr>
      </p:sp>
      <p:sp>
        <p:nvSpPr>
          <p:cNvPr id="32" name="Text 29"/>
          <p:cNvSpPr/>
          <p:nvPr/>
        </p:nvSpPr>
        <p:spPr>
          <a:xfrm>
            <a:off x="6239470" y="5803404"/>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AI/ML Platform</a:t>
            </a:r>
            <a:endParaRPr lang="en-US" sz="792" dirty="0"/>
          </a:p>
        </p:txBody>
      </p:sp>
      <p:sp>
        <p:nvSpPr>
          <p:cNvPr id="33" name="Text 30"/>
          <p:cNvSpPr/>
          <p:nvPr/>
        </p:nvSpPr>
        <p:spPr>
          <a:xfrm>
            <a:off x="6239470" y="5983982"/>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Michelangelo:</a:t>
            </a:r>
            <a:r>
              <a:rPr lang="en-US" sz="667" dirty="0">
                <a:solidFill>
                  <a:srgbClr val="2B3541"/>
                </a:solidFill>
                <a:latin typeface="Funnel Sans" pitchFamily="34" charset="0"/>
                <a:ea typeface="Funnel Sans" pitchFamily="34" charset="-122"/>
                <a:cs typeface="Funnel Sans" pitchFamily="34" charset="-120"/>
              </a:rPr>
              <a:t> 1000+ models in production</a:t>
            </a:r>
            <a:endParaRPr lang="en-US" sz="667" dirty="0"/>
          </a:p>
        </p:txBody>
      </p:sp>
      <p:sp>
        <p:nvSpPr>
          <p:cNvPr id="34" name="Text 31"/>
          <p:cNvSpPr/>
          <p:nvPr/>
        </p:nvSpPr>
        <p:spPr>
          <a:xfrm>
            <a:off x="6239470" y="6154143"/>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TensorFlow/PyTorch:</a:t>
            </a:r>
            <a:r>
              <a:rPr lang="en-US" sz="667" dirty="0">
                <a:solidFill>
                  <a:srgbClr val="2B3541"/>
                </a:solidFill>
                <a:latin typeface="Funnel Sans" pitchFamily="34" charset="0"/>
                <a:ea typeface="Funnel Sans" pitchFamily="34" charset="-122"/>
                <a:cs typeface="Funnel Sans" pitchFamily="34" charset="-120"/>
              </a:rPr>
              <a:t> Deep learning frameworks</a:t>
            </a:r>
            <a:endParaRPr lang="en-US" sz="667" dirty="0"/>
          </a:p>
        </p:txBody>
      </p:sp>
      <p:sp>
        <p:nvSpPr>
          <p:cNvPr id="35" name="Text 32"/>
          <p:cNvSpPr/>
          <p:nvPr/>
        </p:nvSpPr>
        <p:spPr>
          <a:xfrm>
            <a:off x="6239470" y="6324303"/>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Performance:</a:t>
            </a:r>
            <a:r>
              <a:rPr lang="en-US" sz="667" dirty="0">
                <a:solidFill>
                  <a:srgbClr val="2B3541"/>
                </a:solidFill>
                <a:latin typeface="Funnel Sans" pitchFamily="34" charset="0"/>
                <a:ea typeface="Funnel Sans" pitchFamily="34" charset="-122"/>
                <a:cs typeface="Funnel Sans" pitchFamily="34" charset="-120"/>
              </a:rPr>
              <a:t> 100M+ predictions per second</a:t>
            </a:r>
            <a:endParaRPr lang="en-US" sz="667" dirty="0"/>
          </a:p>
        </p:txBody>
      </p:sp>
      <p:sp>
        <p:nvSpPr>
          <p:cNvPr id="36" name="Text 33"/>
          <p:cNvSpPr/>
          <p:nvPr/>
        </p:nvSpPr>
        <p:spPr>
          <a:xfrm>
            <a:off x="6239470" y="6494463"/>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Latency:</a:t>
            </a:r>
            <a:r>
              <a:rPr lang="en-US" sz="667" dirty="0">
                <a:solidFill>
                  <a:srgbClr val="2B3541"/>
                </a:solidFill>
                <a:latin typeface="Funnel Sans" pitchFamily="34" charset="0"/>
                <a:ea typeface="Funnel Sans" pitchFamily="34" charset="-122"/>
                <a:cs typeface="Funnel Sans" pitchFamily="34" charset="-120"/>
              </a:rPr>
              <a:t> &lt;100ms inference</a:t>
            </a:r>
            <a:endParaRPr lang="en-US" sz="667" dirty="0"/>
          </a:p>
        </p:txBody>
      </p:sp>
      <p:sp>
        <p:nvSpPr>
          <p:cNvPr id="37" name="Shape 34"/>
          <p:cNvSpPr/>
          <p:nvPr/>
        </p:nvSpPr>
        <p:spPr>
          <a:xfrm>
            <a:off x="3127177" y="6821289"/>
            <a:ext cx="2925168" cy="1030585"/>
          </a:xfrm>
          <a:prstGeom prst="roundRect">
            <a:avLst>
              <a:gd name="adj" fmla="val 3557"/>
            </a:avLst>
          </a:prstGeom>
          <a:solidFill>
            <a:srgbClr val="FAF5EB"/>
          </a:solidFill>
          <a:ln w="15240">
            <a:solidFill>
              <a:srgbClr val="D5CDBE"/>
            </a:solidFill>
            <a:prstDash val="solid"/>
          </a:ln>
        </p:spPr>
      </p:sp>
      <p:sp>
        <p:nvSpPr>
          <p:cNvPr id="38" name="Text 35"/>
          <p:cNvSpPr/>
          <p:nvPr/>
        </p:nvSpPr>
        <p:spPr>
          <a:xfrm>
            <a:off x="3227090" y="6921203"/>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Data Storage</a:t>
            </a:r>
            <a:endParaRPr lang="en-US" sz="792" dirty="0"/>
          </a:p>
        </p:txBody>
      </p:sp>
      <p:sp>
        <p:nvSpPr>
          <p:cNvPr id="39" name="Text 36"/>
          <p:cNvSpPr/>
          <p:nvPr/>
        </p:nvSpPr>
        <p:spPr>
          <a:xfrm>
            <a:off x="3227090" y="7101781"/>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Redis:</a:t>
            </a:r>
            <a:r>
              <a:rPr lang="en-US" sz="667" dirty="0">
                <a:solidFill>
                  <a:srgbClr val="2B3541"/>
                </a:solidFill>
                <a:latin typeface="Funnel Sans" pitchFamily="34" charset="0"/>
                <a:ea typeface="Funnel Sans" pitchFamily="34" charset="-122"/>
                <a:cs typeface="Funnel Sans" pitchFamily="34" charset="-120"/>
              </a:rPr>
              <a:t> &lt;1ms hot storage</a:t>
            </a:r>
            <a:endParaRPr lang="en-US" sz="667" dirty="0"/>
          </a:p>
        </p:txBody>
      </p:sp>
      <p:sp>
        <p:nvSpPr>
          <p:cNvPr id="40" name="Text 37"/>
          <p:cNvSpPr/>
          <p:nvPr/>
        </p:nvSpPr>
        <p:spPr>
          <a:xfrm>
            <a:off x="3227090" y="7271941"/>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Cassandra:</a:t>
            </a:r>
            <a:r>
              <a:rPr lang="en-US" sz="667" dirty="0">
                <a:solidFill>
                  <a:srgbClr val="2B3541"/>
                </a:solidFill>
                <a:latin typeface="Funnel Sans" pitchFamily="34" charset="0"/>
                <a:ea typeface="Funnel Sans" pitchFamily="34" charset="-122"/>
                <a:cs typeface="Funnel Sans" pitchFamily="34" charset="-120"/>
              </a:rPr>
              <a:t> Millions of writes/second</a:t>
            </a:r>
            <a:endParaRPr lang="en-US" sz="667" dirty="0"/>
          </a:p>
        </p:txBody>
      </p:sp>
      <p:sp>
        <p:nvSpPr>
          <p:cNvPr id="41" name="Text 38"/>
          <p:cNvSpPr/>
          <p:nvPr/>
        </p:nvSpPr>
        <p:spPr>
          <a:xfrm>
            <a:off x="3227090" y="7442101"/>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PostgreSQL:</a:t>
            </a:r>
            <a:r>
              <a:rPr lang="en-US" sz="667" dirty="0">
                <a:solidFill>
                  <a:srgbClr val="2B3541"/>
                </a:solidFill>
                <a:latin typeface="Funnel Sans" pitchFamily="34" charset="0"/>
                <a:ea typeface="Funnel Sans" pitchFamily="34" charset="-122"/>
                <a:cs typeface="Funnel Sans" pitchFamily="34" charset="-120"/>
              </a:rPr>
              <a:t> ACID compliance for critical data</a:t>
            </a:r>
            <a:endParaRPr lang="en-US" sz="667" dirty="0"/>
          </a:p>
        </p:txBody>
      </p:sp>
      <p:sp>
        <p:nvSpPr>
          <p:cNvPr id="42" name="Text 39"/>
          <p:cNvSpPr/>
          <p:nvPr/>
        </p:nvSpPr>
        <p:spPr>
          <a:xfrm>
            <a:off x="3227090" y="7612261"/>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Hadoop/S3:</a:t>
            </a:r>
            <a:r>
              <a:rPr lang="en-US" sz="667" dirty="0">
                <a:solidFill>
                  <a:srgbClr val="2B3541"/>
                </a:solidFill>
                <a:latin typeface="Funnel Sans" pitchFamily="34" charset="0"/>
                <a:ea typeface="Funnel Sans" pitchFamily="34" charset="-122"/>
                <a:cs typeface="Funnel Sans" pitchFamily="34" charset="-120"/>
              </a:rPr>
              <a:t> Petabyte-scale archives</a:t>
            </a:r>
            <a:endParaRPr lang="en-US" sz="667" dirty="0"/>
          </a:p>
        </p:txBody>
      </p:sp>
      <p:sp>
        <p:nvSpPr>
          <p:cNvPr id="43" name="Shape 40"/>
          <p:cNvSpPr/>
          <p:nvPr/>
        </p:nvSpPr>
        <p:spPr>
          <a:xfrm>
            <a:off x="6139557" y="6821289"/>
            <a:ext cx="2925168" cy="1030585"/>
          </a:xfrm>
          <a:prstGeom prst="roundRect">
            <a:avLst>
              <a:gd name="adj" fmla="val 3557"/>
            </a:avLst>
          </a:prstGeom>
          <a:solidFill>
            <a:srgbClr val="FAF5EB"/>
          </a:solidFill>
          <a:ln w="15240">
            <a:solidFill>
              <a:srgbClr val="D5CDBE"/>
            </a:solidFill>
            <a:prstDash val="solid"/>
          </a:ln>
        </p:spPr>
      </p:sp>
      <p:sp>
        <p:nvSpPr>
          <p:cNvPr id="44" name="Text 41"/>
          <p:cNvSpPr/>
          <p:nvPr/>
        </p:nvSpPr>
        <p:spPr>
          <a:xfrm>
            <a:off x="6239470" y="6921203"/>
            <a:ext cx="1121073"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Monitoring &amp; Reliability</a:t>
            </a:r>
            <a:endParaRPr lang="en-US" sz="792" dirty="0"/>
          </a:p>
        </p:txBody>
      </p:sp>
      <p:sp>
        <p:nvSpPr>
          <p:cNvPr id="45" name="Text 42"/>
          <p:cNvSpPr/>
          <p:nvPr/>
        </p:nvSpPr>
        <p:spPr>
          <a:xfrm>
            <a:off x="6239470" y="7101781"/>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Uptime:</a:t>
            </a:r>
            <a:r>
              <a:rPr lang="en-US" sz="667" dirty="0">
                <a:solidFill>
                  <a:srgbClr val="2B3541"/>
                </a:solidFill>
                <a:latin typeface="Funnel Sans" pitchFamily="34" charset="0"/>
                <a:ea typeface="Funnel Sans" pitchFamily="34" charset="-122"/>
                <a:cs typeface="Funnel Sans" pitchFamily="34" charset="-120"/>
              </a:rPr>
              <a:t> 99.99% operational availability</a:t>
            </a:r>
            <a:endParaRPr lang="en-US" sz="667" dirty="0"/>
          </a:p>
        </p:txBody>
      </p:sp>
      <p:sp>
        <p:nvSpPr>
          <p:cNvPr id="46" name="Text 43"/>
          <p:cNvSpPr/>
          <p:nvPr/>
        </p:nvSpPr>
        <p:spPr>
          <a:xfrm>
            <a:off x="6239470" y="7271941"/>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Tracing:</a:t>
            </a:r>
            <a:r>
              <a:rPr lang="en-US" sz="667" dirty="0">
                <a:solidFill>
                  <a:srgbClr val="2B3541"/>
                </a:solidFill>
                <a:latin typeface="Funnel Sans" pitchFamily="34" charset="0"/>
                <a:ea typeface="Funnel Sans" pitchFamily="34" charset="-122"/>
                <a:cs typeface="Funnel Sans" pitchFamily="34" charset="-120"/>
              </a:rPr>
              <a:t> Distributed transaction visibility</a:t>
            </a:r>
            <a:endParaRPr lang="en-US" sz="667" dirty="0"/>
          </a:p>
        </p:txBody>
      </p:sp>
      <p:sp>
        <p:nvSpPr>
          <p:cNvPr id="47" name="Text 44"/>
          <p:cNvSpPr/>
          <p:nvPr/>
        </p:nvSpPr>
        <p:spPr>
          <a:xfrm>
            <a:off x="6239470" y="7442101"/>
            <a:ext cx="2725341"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Resilience:</a:t>
            </a:r>
            <a:r>
              <a:rPr lang="en-US" sz="667" dirty="0">
                <a:solidFill>
                  <a:srgbClr val="2B3541"/>
                </a:solidFill>
                <a:latin typeface="Funnel Sans" pitchFamily="34" charset="0"/>
                <a:ea typeface="Funnel Sans" pitchFamily="34" charset="-122"/>
                <a:cs typeface="Funnel Sans" pitchFamily="34" charset="-120"/>
              </a:rPr>
              <a:t> Circuit breakers, auto-scaling</a:t>
            </a:r>
            <a:endParaRPr lang="en-US" sz="667" dirty="0"/>
          </a:p>
        </p:txBody>
      </p:sp>
      <p:sp>
        <p:nvSpPr>
          <p:cNvPr id="48" name="Text 45"/>
          <p:cNvSpPr/>
          <p:nvPr/>
        </p:nvSpPr>
        <p:spPr>
          <a:xfrm>
            <a:off x="3127177" y="7982744"/>
            <a:ext cx="3374728"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Data Flow: Complete Journey (Trip Request)</a:t>
            </a:r>
            <a:endParaRPr lang="en-US" sz="1292" dirty="0"/>
          </a:p>
        </p:txBody>
      </p:sp>
      <p:sp>
        <p:nvSpPr>
          <p:cNvPr id="49" name="Shape 46"/>
          <p:cNvSpPr/>
          <p:nvPr/>
        </p:nvSpPr>
        <p:spPr>
          <a:xfrm>
            <a:off x="3127177" y="8318996"/>
            <a:ext cx="349052" cy="523578"/>
          </a:xfrm>
          <a:prstGeom prst="roundRect">
            <a:avLst>
              <a:gd name="adj" fmla="val 360047"/>
            </a:avLst>
          </a:prstGeom>
          <a:solidFill>
            <a:srgbClr val="FAF5EB"/>
          </a:solidFill>
          <a:ln w="7620">
            <a:solidFill>
              <a:srgbClr val="D5CDBE"/>
            </a:solidFill>
            <a:prstDash val="solid"/>
          </a:ln>
        </p:spPr>
      </p:sp>
      <p:sp>
        <p:nvSpPr>
          <p:cNvPr id="50" name="Text 47"/>
          <p:cNvSpPr/>
          <p:nvPr/>
        </p:nvSpPr>
        <p:spPr>
          <a:xfrm>
            <a:off x="3236219" y="8498979"/>
            <a:ext cx="130869" cy="163612"/>
          </a:xfrm>
          <a:prstGeom prst="rect">
            <a:avLst/>
          </a:prstGeom>
          <a:noFill/>
          <a:ln/>
        </p:spPr>
        <p:txBody>
          <a:bodyPr wrap="none" lIns="0" tIns="0" rIns="0" bIns="0" rtlCol="0" anchor="t"/>
          <a:lstStyle/>
          <a:p>
            <a:pPr>
              <a:lnSpc>
                <a:spcPts val="1000"/>
              </a:lnSpc>
            </a:pPr>
            <a:r>
              <a:rPr lang="en-US" sz="1000" dirty="0">
                <a:solidFill>
                  <a:srgbClr val="2B3541"/>
                </a:solidFill>
                <a:latin typeface="Funnel Display" pitchFamily="34" charset="0"/>
                <a:ea typeface="Funnel Display" pitchFamily="34" charset="-122"/>
                <a:cs typeface="Funnel Display" pitchFamily="34" charset="-120"/>
              </a:rPr>
              <a:t>1</a:t>
            </a:r>
            <a:endParaRPr lang="en-US" sz="1000" dirty="0"/>
          </a:p>
        </p:txBody>
      </p:sp>
      <p:sp>
        <p:nvSpPr>
          <p:cNvPr id="51" name="Text 48"/>
          <p:cNvSpPr/>
          <p:nvPr/>
        </p:nvSpPr>
        <p:spPr>
          <a:xfrm>
            <a:off x="3563442" y="8406209"/>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Request Initiation</a:t>
            </a:r>
            <a:endParaRPr lang="en-US" sz="792" dirty="0"/>
          </a:p>
        </p:txBody>
      </p:sp>
      <p:sp>
        <p:nvSpPr>
          <p:cNvPr id="52" name="Text 49"/>
          <p:cNvSpPr/>
          <p:nvPr/>
        </p:nvSpPr>
        <p:spPr>
          <a:xfrm>
            <a:off x="3563442" y="8586788"/>
            <a:ext cx="5501283"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Rider opens app; GPS coordinates sent via API Gateway, entering Kafka stream (&lt;10ms).</a:t>
            </a:r>
            <a:endParaRPr lang="en-US" sz="667" dirty="0"/>
          </a:p>
        </p:txBody>
      </p:sp>
      <p:sp>
        <p:nvSpPr>
          <p:cNvPr id="53" name="Shape 50"/>
          <p:cNvSpPr/>
          <p:nvPr/>
        </p:nvSpPr>
        <p:spPr>
          <a:xfrm>
            <a:off x="3127177" y="8929787"/>
            <a:ext cx="349052" cy="523578"/>
          </a:xfrm>
          <a:prstGeom prst="roundRect">
            <a:avLst>
              <a:gd name="adj" fmla="val 360047"/>
            </a:avLst>
          </a:prstGeom>
          <a:solidFill>
            <a:srgbClr val="FAF5EB"/>
          </a:solidFill>
          <a:ln w="7620">
            <a:solidFill>
              <a:srgbClr val="D5CDBE"/>
            </a:solidFill>
            <a:prstDash val="solid"/>
          </a:ln>
        </p:spPr>
      </p:sp>
      <p:sp>
        <p:nvSpPr>
          <p:cNvPr id="54" name="Text 51"/>
          <p:cNvSpPr/>
          <p:nvPr/>
        </p:nvSpPr>
        <p:spPr>
          <a:xfrm>
            <a:off x="3236219" y="9109769"/>
            <a:ext cx="130869" cy="163612"/>
          </a:xfrm>
          <a:prstGeom prst="rect">
            <a:avLst/>
          </a:prstGeom>
          <a:noFill/>
          <a:ln/>
        </p:spPr>
        <p:txBody>
          <a:bodyPr wrap="none" lIns="0" tIns="0" rIns="0" bIns="0" rtlCol="0" anchor="t"/>
          <a:lstStyle/>
          <a:p>
            <a:pPr>
              <a:lnSpc>
                <a:spcPts val="1000"/>
              </a:lnSpc>
            </a:pPr>
            <a:r>
              <a:rPr lang="en-US" sz="1000" dirty="0">
                <a:solidFill>
                  <a:srgbClr val="2B3541"/>
                </a:solidFill>
                <a:latin typeface="Funnel Display" pitchFamily="34" charset="0"/>
                <a:ea typeface="Funnel Display" pitchFamily="34" charset="-122"/>
                <a:cs typeface="Funnel Display" pitchFamily="34" charset="-120"/>
              </a:rPr>
              <a:t>2</a:t>
            </a:r>
            <a:endParaRPr lang="en-US" sz="1000" dirty="0"/>
          </a:p>
        </p:txBody>
      </p:sp>
      <p:sp>
        <p:nvSpPr>
          <p:cNvPr id="55" name="Text 52"/>
          <p:cNvSpPr/>
          <p:nvPr/>
        </p:nvSpPr>
        <p:spPr>
          <a:xfrm>
            <a:off x="3563442" y="9017000"/>
            <a:ext cx="1034554"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Real-Time Processing</a:t>
            </a:r>
            <a:endParaRPr lang="en-US" sz="792" dirty="0"/>
          </a:p>
        </p:txBody>
      </p:sp>
      <p:sp>
        <p:nvSpPr>
          <p:cNvPr id="56" name="Text 53"/>
          <p:cNvSpPr/>
          <p:nvPr/>
        </p:nvSpPr>
        <p:spPr>
          <a:xfrm>
            <a:off x="3563442" y="9197578"/>
            <a:ext cx="5501283"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Flink processes location data, H3 converts coordinates to hexagon ID, features extracted for ML.</a:t>
            </a:r>
            <a:endParaRPr lang="en-US" sz="667" dirty="0"/>
          </a:p>
        </p:txBody>
      </p:sp>
      <p:sp>
        <p:nvSpPr>
          <p:cNvPr id="57" name="Shape 54"/>
          <p:cNvSpPr/>
          <p:nvPr/>
        </p:nvSpPr>
        <p:spPr>
          <a:xfrm>
            <a:off x="3127177" y="9540578"/>
            <a:ext cx="349052" cy="523578"/>
          </a:xfrm>
          <a:prstGeom prst="roundRect">
            <a:avLst>
              <a:gd name="adj" fmla="val 360047"/>
            </a:avLst>
          </a:prstGeom>
          <a:solidFill>
            <a:srgbClr val="FAF5EB"/>
          </a:solidFill>
          <a:ln w="7620">
            <a:solidFill>
              <a:srgbClr val="D5CDBE"/>
            </a:solidFill>
            <a:prstDash val="solid"/>
          </a:ln>
        </p:spPr>
      </p:sp>
      <p:sp>
        <p:nvSpPr>
          <p:cNvPr id="58" name="Text 55"/>
          <p:cNvSpPr/>
          <p:nvPr/>
        </p:nvSpPr>
        <p:spPr>
          <a:xfrm>
            <a:off x="3236219" y="9720560"/>
            <a:ext cx="130869" cy="163612"/>
          </a:xfrm>
          <a:prstGeom prst="rect">
            <a:avLst/>
          </a:prstGeom>
          <a:noFill/>
          <a:ln/>
        </p:spPr>
        <p:txBody>
          <a:bodyPr wrap="none" lIns="0" tIns="0" rIns="0" bIns="0" rtlCol="0" anchor="t"/>
          <a:lstStyle/>
          <a:p>
            <a:pPr>
              <a:lnSpc>
                <a:spcPts val="1000"/>
              </a:lnSpc>
            </a:pPr>
            <a:r>
              <a:rPr lang="en-US" sz="1000" dirty="0">
                <a:solidFill>
                  <a:srgbClr val="2B3541"/>
                </a:solidFill>
                <a:latin typeface="Funnel Display" pitchFamily="34" charset="0"/>
                <a:ea typeface="Funnel Display" pitchFamily="34" charset="-122"/>
                <a:cs typeface="Funnel Display" pitchFamily="34" charset="-120"/>
              </a:rPr>
              <a:t>3</a:t>
            </a:r>
            <a:endParaRPr lang="en-US" sz="1000" dirty="0"/>
          </a:p>
        </p:txBody>
      </p:sp>
      <p:sp>
        <p:nvSpPr>
          <p:cNvPr id="59" name="Text 56"/>
          <p:cNvSpPr/>
          <p:nvPr/>
        </p:nvSpPr>
        <p:spPr>
          <a:xfrm>
            <a:off x="3563442" y="9627791"/>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AI/ML Intelligence</a:t>
            </a:r>
            <a:endParaRPr lang="en-US" sz="792" dirty="0"/>
          </a:p>
        </p:txBody>
      </p:sp>
      <p:sp>
        <p:nvSpPr>
          <p:cNvPr id="60" name="Text 57"/>
          <p:cNvSpPr/>
          <p:nvPr/>
        </p:nvSpPr>
        <p:spPr>
          <a:xfrm>
            <a:off x="3563442" y="9808369"/>
            <a:ext cx="5501283"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Demand prediction, dynamic pricing, driver matching optimization, and fraud detection run concurrently.</a:t>
            </a:r>
            <a:endParaRPr lang="en-US" sz="667" dirty="0"/>
          </a:p>
        </p:txBody>
      </p:sp>
      <p:sp>
        <p:nvSpPr>
          <p:cNvPr id="61" name="Shape 58"/>
          <p:cNvSpPr/>
          <p:nvPr/>
        </p:nvSpPr>
        <p:spPr>
          <a:xfrm>
            <a:off x="3127177" y="10151368"/>
            <a:ext cx="349052" cy="523578"/>
          </a:xfrm>
          <a:prstGeom prst="roundRect">
            <a:avLst>
              <a:gd name="adj" fmla="val 360047"/>
            </a:avLst>
          </a:prstGeom>
          <a:solidFill>
            <a:srgbClr val="FAF5EB"/>
          </a:solidFill>
          <a:ln w="7620">
            <a:solidFill>
              <a:srgbClr val="D5CDBE"/>
            </a:solidFill>
            <a:prstDash val="solid"/>
          </a:ln>
        </p:spPr>
      </p:sp>
      <p:sp>
        <p:nvSpPr>
          <p:cNvPr id="62" name="Text 59"/>
          <p:cNvSpPr/>
          <p:nvPr/>
        </p:nvSpPr>
        <p:spPr>
          <a:xfrm>
            <a:off x="3236219" y="10331351"/>
            <a:ext cx="130869" cy="163612"/>
          </a:xfrm>
          <a:prstGeom prst="rect">
            <a:avLst/>
          </a:prstGeom>
          <a:noFill/>
          <a:ln/>
        </p:spPr>
        <p:txBody>
          <a:bodyPr wrap="none" lIns="0" tIns="0" rIns="0" bIns="0" rtlCol="0" anchor="t"/>
          <a:lstStyle/>
          <a:p>
            <a:pPr>
              <a:lnSpc>
                <a:spcPts val="1000"/>
              </a:lnSpc>
            </a:pPr>
            <a:r>
              <a:rPr lang="en-US" sz="1000" dirty="0">
                <a:solidFill>
                  <a:srgbClr val="2B3541"/>
                </a:solidFill>
                <a:latin typeface="Funnel Display" pitchFamily="34" charset="0"/>
                <a:ea typeface="Funnel Display" pitchFamily="34" charset="-122"/>
                <a:cs typeface="Funnel Display" pitchFamily="34" charset="-120"/>
              </a:rPr>
              <a:t>4</a:t>
            </a:r>
            <a:endParaRPr lang="en-US" sz="1000" dirty="0"/>
          </a:p>
        </p:txBody>
      </p:sp>
      <p:sp>
        <p:nvSpPr>
          <p:cNvPr id="63" name="Text 60"/>
          <p:cNvSpPr/>
          <p:nvPr/>
        </p:nvSpPr>
        <p:spPr>
          <a:xfrm>
            <a:off x="3563442" y="10238582"/>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Data Storage</a:t>
            </a:r>
            <a:endParaRPr lang="en-US" sz="792" dirty="0"/>
          </a:p>
        </p:txBody>
      </p:sp>
      <p:sp>
        <p:nvSpPr>
          <p:cNvPr id="64" name="Text 61"/>
          <p:cNvSpPr/>
          <p:nvPr/>
        </p:nvSpPr>
        <p:spPr>
          <a:xfrm>
            <a:off x="3563442" y="10419159"/>
            <a:ext cx="5501283"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Current state in Redis, trip events in Cassandra, transaction details in PostgreSQL, historical archived to Hadoop.</a:t>
            </a:r>
            <a:endParaRPr lang="en-US" sz="667" dirty="0"/>
          </a:p>
        </p:txBody>
      </p:sp>
      <p:sp>
        <p:nvSpPr>
          <p:cNvPr id="65" name="Shape 62"/>
          <p:cNvSpPr/>
          <p:nvPr/>
        </p:nvSpPr>
        <p:spPr>
          <a:xfrm>
            <a:off x="3127177" y="10762158"/>
            <a:ext cx="349052" cy="523578"/>
          </a:xfrm>
          <a:prstGeom prst="roundRect">
            <a:avLst>
              <a:gd name="adj" fmla="val 360047"/>
            </a:avLst>
          </a:prstGeom>
          <a:solidFill>
            <a:srgbClr val="FAF5EB"/>
          </a:solidFill>
          <a:ln w="7620">
            <a:solidFill>
              <a:srgbClr val="D5CDBE"/>
            </a:solidFill>
            <a:prstDash val="solid"/>
          </a:ln>
        </p:spPr>
      </p:sp>
      <p:sp>
        <p:nvSpPr>
          <p:cNvPr id="66" name="Text 63"/>
          <p:cNvSpPr/>
          <p:nvPr/>
        </p:nvSpPr>
        <p:spPr>
          <a:xfrm>
            <a:off x="3236219" y="10942142"/>
            <a:ext cx="130869" cy="163612"/>
          </a:xfrm>
          <a:prstGeom prst="rect">
            <a:avLst/>
          </a:prstGeom>
          <a:noFill/>
          <a:ln/>
        </p:spPr>
        <p:txBody>
          <a:bodyPr wrap="none" lIns="0" tIns="0" rIns="0" bIns="0" rtlCol="0" anchor="t"/>
          <a:lstStyle/>
          <a:p>
            <a:pPr>
              <a:lnSpc>
                <a:spcPts val="1000"/>
              </a:lnSpc>
            </a:pPr>
            <a:r>
              <a:rPr lang="en-US" sz="1000" dirty="0">
                <a:solidFill>
                  <a:srgbClr val="2B3541"/>
                </a:solidFill>
                <a:latin typeface="Funnel Display" pitchFamily="34" charset="0"/>
                <a:ea typeface="Funnel Display" pitchFamily="34" charset="-122"/>
                <a:cs typeface="Funnel Display" pitchFamily="34" charset="-120"/>
              </a:rPr>
              <a:t>5</a:t>
            </a:r>
            <a:endParaRPr lang="en-US" sz="1000" dirty="0"/>
          </a:p>
        </p:txBody>
      </p:sp>
      <p:sp>
        <p:nvSpPr>
          <p:cNvPr id="67" name="Text 64"/>
          <p:cNvSpPr/>
          <p:nvPr/>
        </p:nvSpPr>
        <p:spPr>
          <a:xfrm>
            <a:off x="3563442" y="10849372"/>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Decision Making</a:t>
            </a:r>
            <a:endParaRPr lang="en-US" sz="792" dirty="0"/>
          </a:p>
        </p:txBody>
      </p:sp>
      <p:sp>
        <p:nvSpPr>
          <p:cNvPr id="68" name="Text 65"/>
          <p:cNvSpPr/>
          <p:nvPr/>
        </p:nvSpPr>
        <p:spPr>
          <a:xfrm>
            <a:off x="3563442" y="11029950"/>
            <a:ext cx="5501283"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Business rules applied, A/B testing variations, and real-time orchestration determine optimal outcomes.</a:t>
            </a:r>
            <a:endParaRPr lang="en-US" sz="667" dirty="0"/>
          </a:p>
        </p:txBody>
      </p:sp>
      <p:sp>
        <p:nvSpPr>
          <p:cNvPr id="69" name="Shape 66"/>
          <p:cNvSpPr/>
          <p:nvPr/>
        </p:nvSpPr>
        <p:spPr>
          <a:xfrm>
            <a:off x="3127177" y="11372949"/>
            <a:ext cx="349052" cy="523578"/>
          </a:xfrm>
          <a:prstGeom prst="roundRect">
            <a:avLst>
              <a:gd name="adj" fmla="val 360047"/>
            </a:avLst>
          </a:prstGeom>
          <a:solidFill>
            <a:srgbClr val="FAF5EB"/>
          </a:solidFill>
          <a:ln w="7620">
            <a:solidFill>
              <a:srgbClr val="D5CDBE"/>
            </a:solidFill>
            <a:prstDash val="solid"/>
          </a:ln>
        </p:spPr>
      </p:sp>
      <p:sp>
        <p:nvSpPr>
          <p:cNvPr id="70" name="Text 67"/>
          <p:cNvSpPr/>
          <p:nvPr/>
        </p:nvSpPr>
        <p:spPr>
          <a:xfrm>
            <a:off x="3236219" y="11552932"/>
            <a:ext cx="130869" cy="163612"/>
          </a:xfrm>
          <a:prstGeom prst="rect">
            <a:avLst/>
          </a:prstGeom>
          <a:noFill/>
          <a:ln/>
        </p:spPr>
        <p:txBody>
          <a:bodyPr wrap="none" lIns="0" tIns="0" rIns="0" bIns="0" rtlCol="0" anchor="t"/>
          <a:lstStyle/>
          <a:p>
            <a:pPr>
              <a:lnSpc>
                <a:spcPts val="1000"/>
              </a:lnSpc>
            </a:pPr>
            <a:r>
              <a:rPr lang="en-US" sz="1000" dirty="0">
                <a:solidFill>
                  <a:srgbClr val="2B3541"/>
                </a:solidFill>
                <a:latin typeface="Funnel Display" pitchFamily="34" charset="0"/>
                <a:ea typeface="Funnel Display" pitchFamily="34" charset="-122"/>
                <a:cs typeface="Funnel Display" pitchFamily="34" charset="-120"/>
              </a:rPr>
              <a:t>6</a:t>
            </a:r>
            <a:endParaRPr lang="en-US" sz="1000" dirty="0"/>
          </a:p>
        </p:txBody>
      </p:sp>
      <p:sp>
        <p:nvSpPr>
          <p:cNvPr id="71" name="Text 68"/>
          <p:cNvSpPr/>
          <p:nvPr/>
        </p:nvSpPr>
        <p:spPr>
          <a:xfrm>
            <a:off x="3563442" y="11460163"/>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Response Delivery</a:t>
            </a:r>
            <a:endParaRPr lang="en-US" sz="792" dirty="0"/>
          </a:p>
        </p:txBody>
      </p:sp>
      <p:sp>
        <p:nvSpPr>
          <p:cNvPr id="72" name="Text 69"/>
          <p:cNvSpPr/>
          <p:nvPr/>
        </p:nvSpPr>
        <p:spPr>
          <a:xfrm>
            <a:off x="3563442" y="11640741"/>
            <a:ext cx="5501283"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Driver match to rider app, trip offer to driver app, operations dashboards updated, analytics systems notified.</a:t>
            </a:r>
            <a:endParaRPr lang="en-US" sz="667" dirty="0"/>
          </a:p>
        </p:txBody>
      </p:sp>
      <p:sp>
        <p:nvSpPr>
          <p:cNvPr id="73" name="Shape 70"/>
          <p:cNvSpPr/>
          <p:nvPr/>
        </p:nvSpPr>
        <p:spPr>
          <a:xfrm>
            <a:off x="3127177" y="11983740"/>
            <a:ext cx="349052" cy="523578"/>
          </a:xfrm>
          <a:prstGeom prst="roundRect">
            <a:avLst>
              <a:gd name="adj" fmla="val 360047"/>
            </a:avLst>
          </a:prstGeom>
          <a:solidFill>
            <a:srgbClr val="FAF5EB"/>
          </a:solidFill>
          <a:ln w="7620">
            <a:solidFill>
              <a:srgbClr val="D5CDBE"/>
            </a:solidFill>
            <a:prstDash val="solid"/>
          </a:ln>
        </p:spPr>
      </p:sp>
      <p:sp>
        <p:nvSpPr>
          <p:cNvPr id="74" name="Text 71"/>
          <p:cNvSpPr/>
          <p:nvPr/>
        </p:nvSpPr>
        <p:spPr>
          <a:xfrm>
            <a:off x="3236219" y="12163723"/>
            <a:ext cx="130869" cy="163612"/>
          </a:xfrm>
          <a:prstGeom prst="rect">
            <a:avLst/>
          </a:prstGeom>
          <a:noFill/>
          <a:ln/>
        </p:spPr>
        <p:txBody>
          <a:bodyPr wrap="none" lIns="0" tIns="0" rIns="0" bIns="0" rtlCol="0" anchor="t"/>
          <a:lstStyle/>
          <a:p>
            <a:pPr>
              <a:lnSpc>
                <a:spcPts val="1000"/>
              </a:lnSpc>
            </a:pPr>
            <a:r>
              <a:rPr lang="en-US" sz="1000" dirty="0">
                <a:solidFill>
                  <a:srgbClr val="2B3541"/>
                </a:solidFill>
                <a:latin typeface="Funnel Display" pitchFamily="34" charset="0"/>
                <a:ea typeface="Funnel Display" pitchFamily="34" charset="-122"/>
                <a:cs typeface="Funnel Display" pitchFamily="34" charset="-120"/>
              </a:rPr>
              <a:t>7</a:t>
            </a:r>
            <a:endParaRPr lang="en-US" sz="1000" dirty="0"/>
          </a:p>
        </p:txBody>
      </p:sp>
      <p:sp>
        <p:nvSpPr>
          <p:cNvPr id="75" name="Text 72"/>
          <p:cNvSpPr/>
          <p:nvPr/>
        </p:nvSpPr>
        <p:spPr>
          <a:xfrm>
            <a:off x="3563442" y="12070953"/>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Continuous Learning</a:t>
            </a:r>
            <a:endParaRPr lang="en-US" sz="792" dirty="0"/>
          </a:p>
        </p:txBody>
      </p:sp>
      <p:sp>
        <p:nvSpPr>
          <p:cNvPr id="76" name="Text 73"/>
          <p:cNvSpPr/>
          <p:nvPr/>
        </p:nvSpPr>
        <p:spPr>
          <a:xfrm>
            <a:off x="3563442" y="12251532"/>
            <a:ext cx="5501283"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Trip outcome feeds back to ML models; performance metrics collected for system optimization.</a:t>
            </a:r>
            <a:endParaRPr lang="en-US" sz="667" dirty="0"/>
          </a:p>
        </p:txBody>
      </p:sp>
      <p:sp>
        <p:nvSpPr>
          <p:cNvPr id="77" name="Text 74"/>
          <p:cNvSpPr/>
          <p:nvPr/>
        </p:nvSpPr>
        <p:spPr>
          <a:xfrm>
            <a:off x="3127177" y="12638187"/>
            <a:ext cx="2246908"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Scale &amp; Performance Metrics</a:t>
            </a:r>
            <a:endParaRPr lang="en-US" sz="1292" dirty="0"/>
          </a:p>
        </p:txBody>
      </p:sp>
      <p:sp>
        <p:nvSpPr>
          <p:cNvPr id="78" name="Text 75"/>
          <p:cNvSpPr/>
          <p:nvPr/>
        </p:nvSpPr>
        <p:spPr>
          <a:xfrm>
            <a:off x="3127177" y="13017996"/>
            <a:ext cx="1402557"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10K+</a:t>
            </a:r>
            <a:endParaRPr lang="en-US" sz="2250" dirty="0"/>
          </a:p>
        </p:txBody>
      </p:sp>
      <p:sp>
        <p:nvSpPr>
          <p:cNvPr id="79" name="Text 76"/>
          <p:cNvSpPr/>
          <p:nvPr/>
        </p:nvSpPr>
        <p:spPr>
          <a:xfrm>
            <a:off x="3315097" y="13414871"/>
            <a:ext cx="1026716"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Global Reach</a:t>
            </a:r>
            <a:endParaRPr lang="en-US" sz="792" dirty="0"/>
          </a:p>
        </p:txBody>
      </p:sp>
      <p:sp>
        <p:nvSpPr>
          <p:cNvPr id="80" name="Text 77"/>
          <p:cNvSpPr/>
          <p:nvPr/>
        </p:nvSpPr>
        <p:spPr>
          <a:xfrm>
            <a:off x="3127177" y="13595449"/>
            <a:ext cx="1402557"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Cities served worldwide, fostering vast operational complexity.</a:t>
            </a:r>
            <a:endParaRPr lang="en-US" sz="667" dirty="0"/>
          </a:p>
        </p:txBody>
      </p:sp>
      <p:sp>
        <p:nvSpPr>
          <p:cNvPr id="81" name="Text 78"/>
          <p:cNvSpPr/>
          <p:nvPr/>
        </p:nvSpPr>
        <p:spPr>
          <a:xfrm>
            <a:off x="4638775" y="13017996"/>
            <a:ext cx="1402656"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183M+</a:t>
            </a:r>
            <a:endParaRPr lang="en-US" sz="2250" dirty="0"/>
          </a:p>
        </p:txBody>
      </p:sp>
      <p:sp>
        <p:nvSpPr>
          <p:cNvPr id="82" name="Text 79"/>
          <p:cNvSpPr/>
          <p:nvPr/>
        </p:nvSpPr>
        <p:spPr>
          <a:xfrm>
            <a:off x="4826695" y="13414871"/>
            <a:ext cx="1026716"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Monthly Users</a:t>
            </a:r>
            <a:endParaRPr lang="en-US" sz="792" dirty="0"/>
          </a:p>
        </p:txBody>
      </p:sp>
      <p:sp>
        <p:nvSpPr>
          <p:cNvPr id="83" name="Text 80"/>
          <p:cNvSpPr/>
          <p:nvPr/>
        </p:nvSpPr>
        <p:spPr>
          <a:xfrm>
            <a:off x="4638775" y="13595449"/>
            <a:ext cx="1402656"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Massive user base driving continuous data generation.</a:t>
            </a:r>
            <a:endParaRPr lang="en-US" sz="667" dirty="0"/>
          </a:p>
        </p:txBody>
      </p:sp>
      <p:sp>
        <p:nvSpPr>
          <p:cNvPr id="84" name="Text 81"/>
          <p:cNvSpPr/>
          <p:nvPr/>
        </p:nvSpPr>
        <p:spPr>
          <a:xfrm>
            <a:off x="6150471" y="13017996"/>
            <a:ext cx="1402557"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10M+</a:t>
            </a:r>
            <a:endParaRPr lang="en-US" sz="2250" dirty="0"/>
          </a:p>
        </p:txBody>
      </p:sp>
      <p:sp>
        <p:nvSpPr>
          <p:cNvPr id="85" name="Text 82"/>
          <p:cNvSpPr/>
          <p:nvPr/>
        </p:nvSpPr>
        <p:spPr>
          <a:xfrm>
            <a:off x="6338392" y="13414871"/>
            <a:ext cx="1026716"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Events/Second</a:t>
            </a:r>
            <a:endParaRPr lang="en-US" sz="792" dirty="0"/>
          </a:p>
        </p:txBody>
      </p:sp>
      <p:sp>
        <p:nvSpPr>
          <p:cNvPr id="86" name="Text 83"/>
          <p:cNvSpPr/>
          <p:nvPr/>
        </p:nvSpPr>
        <p:spPr>
          <a:xfrm>
            <a:off x="6150471" y="13595449"/>
            <a:ext cx="1402557"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High-throughput real-time event processing capabilities.</a:t>
            </a:r>
            <a:endParaRPr lang="en-US" sz="667" dirty="0"/>
          </a:p>
        </p:txBody>
      </p:sp>
      <p:sp>
        <p:nvSpPr>
          <p:cNvPr id="87" name="Text 84"/>
          <p:cNvSpPr/>
          <p:nvPr/>
        </p:nvSpPr>
        <p:spPr>
          <a:xfrm>
            <a:off x="7662070" y="13017996"/>
            <a:ext cx="1402656"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100M+</a:t>
            </a:r>
            <a:endParaRPr lang="en-US" sz="2250" dirty="0"/>
          </a:p>
        </p:txBody>
      </p:sp>
      <p:sp>
        <p:nvSpPr>
          <p:cNvPr id="88" name="Text 85"/>
          <p:cNvSpPr/>
          <p:nvPr/>
        </p:nvSpPr>
        <p:spPr>
          <a:xfrm>
            <a:off x="7849990" y="13414871"/>
            <a:ext cx="1026716"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ML Predictions/Sec</a:t>
            </a:r>
            <a:endParaRPr lang="en-US" sz="792" dirty="0"/>
          </a:p>
        </p:txBody>
      </p:sp>
      <p:sp>
        <p:nvSpPr>
          <p:cNvPr id="89" name="Text 86"/>
          <p:cNvSpPr/>
          <p:nvPr/>
        </p:nvSpPr>
        <p:spPr>
          <a:xfrm>
            <a:off x="7662070" y="13595449"/>
            <a:ext cx="1402656"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Rapid, high-volume AI model inference for critical decisions.</a:t>
            </a:r>
            <a:endParaRPr lang="en-US" sz="667" dirty="0"/>
          </a:p>
        </p:txBody>
      </p:sp>
      <p:sp>
        <p:nvSpPr>
          <p:cNvPr id="90" name="Text 87"/>
          <p:cNvSpPr/>
          <p:nvPr/>
        </p:nvSpPr>
        <p:spPr>
          <a:xfrm>
            <a:off x="4638775" y="14092932"/>
            <a:ext cx="1402656"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&lt;200ms</a:t>
            </a:r>
            <a:endParaRPr lang="en-US" sz="2250" dirty="0"/>
          </a:p>
        </p:txBody>
      </p:sp>
      <p:sp>
        <p:nvSpPr>
          <p:cNvPr id="91" name="Text 88"/>
          <p:cNvSpPr/>
          <p:nvPr/>
        </p:nvSpPr>
        <p:spPr>
          <a:xfrm>
            <a:off x="4826695" y="14489807"/>
            <a:ext cx="1026716"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End-to-End Latency</a:t>
            </a:r>
            <a:endParaRPr lang="en-US" sz="792" dirty="0"/>
          </a:p>
        </p:txBody>
      </p:sp>
      <p:sp>
        <p:nvSpPr>
          <p:cNvPr id="92" name="Text 89"/>
          <p:cNvSpPr/>
          <p:nvPr/>
        </p:nvSpPr>
        <p:spPr>
          <a:xfrm>
            <a:off x="4638775" y="14670385"/>
            <a:ext cx="1402656"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Achieving near-instantaneous trip matching and decision response.</a:t>
            </a:r>
            <a:endParaRPr lang="en-US" sz="667" dirty="0"/>
          </a:p>
        </p:txBody>
      </p:sp>
      <p:sp>
        <p:nvSpPr>
          <p:cNvPr id="93" name="Text 90"/>
          <p:cNvSpPr/>
          <p:nvPr/>
        </p:nvSpPr>
        <p:spPr>
          <a:xfrm>
            <a:off x="6150471" y="14092932"/>
            <a:ext cx="1402557" cy="287933"/>
          </a:xfrm>
          <a:prstGeom prst="rect">
            <a:avLst/>
          </a:prstGeom>
          <a:noFill/>
          <a:ln/>
        </p:spPr>
        <p:txBody>
          <a:bodyPr wrap="none" lIns="0" tIns="0" rIns="0" bIns="0" rtlCol="0" anchor="t"/>
          <a:lstStyle/>
          <a:p>
            <a:pPr algn="ctr">
              <a:lnSpc>
                <a:spcPts val="2250"/>
              </a:lnSpc>
            </a:pPr>
            <a:r>
              <a:rPr lang="en-US" sz="2250" dirty="0">
                <a:solidFill>
                  <a:srgbClr val="2B3541"/>
                </a:solidFill>
                <a:latin typeface="Funnel Display" pitchFamily="34" charset="0"/>
                <a:ea typeface="Funnel Display" pitchFamily="34" charset="-122"/>
                <a:cs typeface="Funnel Display" pitchFamily="34" charset="-120"/>
              </a:rPr>
              <a:t>99.99%</a:t>
            </a:r>
            <a:endParaRPr lang="en-US" sz="2250" dirty="0"/>
          </a:p>
        </p:txBody>
      </p:sp>
      <p:sp>
        <p:nvSpPr>
          <p:cNvPr id="94" name="Text 91"/>
          <p:cNvSpPr/>
          <p:nvPr/>
        </p:nvSpPr>
        <p:spPr>
          <a:xfrm>
            <a:off x="6338392" y="14489807"/>
            <a:ext cx="1026716" cy="128290"/>
          </a:xfrm>
          <a:prstGeom prst="rect">
            <a:avLst/>
          </a:prstGeom>
          <a:noFill/>
          <a:ln/>
        </p:spPr>
        <p:txBody>
          <a:bodyPr wrap="none" lIns="0" tIns="0" rIns="0" bIns="0" rtlCol="0" anchor="t"/>
          <a:lstStyle/>
          <a:p>
            <a:pPr algn="ctr">
              <a:lnSpc>
                <a:spcPts val="1000"/>
              </a:lnSpc>
            </a:pPr>
            <a:r>
              <a:rPr lang="en-US" sz="792" dirty="0">
                <a:solidFill>
                  <a:srgbClr val="2B3541"/>
                </a:solidFill>
                <a:latin typeface="Funnel Display" pitchFamily="34" charset="0"/>
                <a:ea typeface="Funnel Display" pitchFamily="34" charset="-122"/>
                <a:cs typeface="Funnel Display" pitchFamily="34" charset="-120"/>
              </a:rPr>
              <a:t>System Reliability</a:t>
            </a:r>
            <a:endParaRPr lang="en-US" sz="792" dirty="0"/>
          </a:p>
        </p:txBody>
      </p:sp>
      <p:sp>
        <p:nvSpPr>
          <p:cNvPr id="95" name="Text 92"/>
          <p:cNvSpPr/>
          <p:nvPr/>
        </p:nvSpPr>
        <p:spPr>
          <a:xfrm>
            <a:off x="6150471" y="14670385"/>
            <a:ext cx="1402557" cy="279400"/>
          </a:xfrm>
          <a:prstGeom prst="rect">
            <a:avLst/>
          </a:prstGeom>
          <a:noFill/>
          <a:ln/>
        </p:spPr>
        <p:txBody>
          <a:bodyPr wrap="square" lIns="0" tIns="0" rIns="0" bIns="0" rtlCol="0" anchor="t"/>
          <a:lstStyle/>
          <a:p>
            <a:pPr algn="ctr">
              <a:lnSpc>
                <a:spcPts val="1083"/>
              </a:lnSpc>
            </a:pPr>
            <a:r>
              <a:rPr lang="en-US" sz="667" dirty="0">
                <a:solidFill>
                  <a:srgbClr val="2B3541"/>
                </a:solidFill>
                <a:latin typeface="Funnel Sans" pitchFamily="34" charset="0"/>
                <a:ea typeface="Funnel Sans" pitchFamily="34" charset="-122"/>
                <a:cs typeface="Funnel Sans" pitchFamily="34" charset="-120"/>
              </a:rPr>
              <a:t>Ensuring consistent availability for critical services globally.</a:t>
            </a:r>
            <a:endParaRPr lang="en-US" sz="667" dirty="0"/>
          </a:p>
        </p:txBody>
      </p:sp>
      <p:sp>
        <p:nvSpPr>
          <p:cNvPr id="96" name="Text 93"/>
          <p:cNvSpPr/>
          <p:nvPr/>
        </p:nvSpPr>
        <p:spPr>
          <a:xfrm>
            <a:off x="3127177" y="15080655"/>
            <a:ext cx="2694682"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Key Innovations &amp; Business Impact</a:t>
            </a:r>
            <a:endParaRPr lang="en-US" sz="1292" dirty="0"/>
          </a:p>
        </p:txBody>
      </p:sp>
      <p:sp>
        <p:nvSpPr>
          <p:cNvPr id="97" name="Text 94"/>
          <p:cNvSpPr/>
          <p:nvPr/>
        </p:nvSpPr>
        <p:spPr>
          <a:xfrm>
            <a:off x="3127177" y="15504120"/>
            <a:ext cx="1026716"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Core Innovations</a:t>
            </a:r>
            <a:endParaRPr lang="en-US" sz="792" dirty="0"/>
          </a:p>
        </p:txBody>
      </p:sp>
      <p:sp>
        <p:nvSpPr>
          <p:cNvPr id="98" name="Text 95"/>
          <p:cNvSpPr/>
          <p:nvPr/>
        </p:nvSpPr>
        <p:spPr>
          <a:xfrm>
            <a:off x="3127177" y="15719623"/>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Real-Time Stream Processing:</a:t>
            </a:r>
            <a:r>
              <a:rPr lang="en-US" sz="667" dirty="0">
                <a:solidFill>
                  <a:srgbClr val="2B3541"/>
                </a:solidFill>
                <a:latin typeface="Funnel Sans" pitchFamily="34" charset="0"/>
                <a:ea typeface="Funnel Sans" pitchFamily="34" charset="-122"/>
                <a:cs typeface="Funnel Sans" pitchFamily="34" charset="-120"/>
              </a:rPr>
              <a:t> Instant decision-making at scale.</a:t>
            </a:r>
            <a:endParaRPr lang="en-US" sz="667" dirty="0"/>
          </a:p>
        </p:txBody>
      </p:sp>
      <p:sp>
        <p:nvSpPr>
          <p:cNvPr id="99" name="Text 96"/>
          <p:cNvSpPr/>
          <p:nvPr/>
        </p:nvSpPr>
        <p:spPr>
          <a:xfrm>
            <a:off x="3127177" y="15889783"/>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H3 Geospatial Intelligence:</a:t>
            </a:r>
            <a:r>
              <a:rPr lang="en-US" sz="667" dirty="0">
                <a:solidFill>
                  <a:srgbClr val="2B3541"/>
                </a:solidFill>
                <a:latin typeface="Funnel Sans" pitchFamily="34" charset="0"/>
                <a:ea typeface="Funnel Sans" pitchFamily="34" charset="-122"/>
                <a:cs typeface="Funnel Sans" pitchFamily="34" charset="-120"/>
              </a:rPr>
              <a:t> Hexagonal world mapping for precise location services.</a:t>
            </a:r>
            <a:endParaRPr lang="en-US" sz="667" dirty="0"/>
          </a:p>
        </p:txBody>
      </p:sp>
      <p:sp>
        <p:nvSpPr>
          <p:cNvPr id="100" name="Text 97"/>
          <p:cNvSpPr/>
          <p:nvPr/>
        </p:nvSpPr>
        <p:spPr>
          <a:xfrm>
            <a:off x="3127177" y="16199644"/>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Multi-Database Strategy:</a:t>
            </a:r>
            <a:r>
              <a:rPr lang="en-US" sz="667" dirty="0">
                <a:solidFill>
                  <a:srgbClr val="2B3541"/>
                </a:solidFill>
                <a:latin typeface="Funnel Sans" pitchFamily="34" charset="0"/>
                <a:ea typeface="Funnel Sans" pitchFamily="34" charset="-122"/>
                <a:cs typeface="Funnel Sans" pitchFamily="34" charset="-120"/>
              </a:rPr>
              <a:t> Right tool for every data need, optimizing performance.</a:t>
            </a:r>
            <a:endParaRPr lang="en-US" sz="667" dirty="0"/>
          </a:p>
        </p:txBody>
      </p:sp>
      <p:sp>
        <p:nvSpPr>
          <p:cNvPr id="101" name="Text 98"/>
          <p:cNvSpPr/>
          <p:nvPr/>
        </p:nvSpPr>
        <p:spPr>
          <a:xfrm>
            <a:off x="3127177" y="16509504"/>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Michelangelo ML Platform:</a:t>
            </a:r>
            <a:r>
              <a:rPr lang="en-US" sz="667" dirty="0">
                <a:solidFill>
                  <a:srgbClr val="2B3541"/>
                </a:solidFill>
                <a:latin typeface="Funnel Sans" pitchFamily="34" charset="0"/>
                <a:ea typeface="Funnel Sans" pitchFamily="34" charset="-122"/>
                <a:cs typeface="Funnel Sans" pitchFamily="34" charset="-120"/>
              </a:rPr>
              <a:t> AI/ML at enterprise scale, powering intelligent services.</a:t>
            </a:r>
            <a:endParaRPr lang="en-US" sz="667" dirty="0"/>
          </a:p>
        </p:txBody>
      </p:sp>
      <p:sp>
        <p:nvSpPr>
          <p:cNvPr id="102" name="Text 99"/>
          <p:cNvSpPr/>
          <p:nvPr/>
        </p:nvSpPr>
        <p:spPr>
          <a:xfrm>
            <a:off x="3127177" y="16819364"/>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Agentic AI:</a:t>
            </a:r>
            <a:r>
              <a:rPr lang="en-US" sz="667" dirty="0">
                <a:solidFill>
                  <a:srgbClr val="2B3541"/>
                </a:solidFill>
                <a:latin typeface="Funnel Sans" pitchFamily="34" charset="0"/>
                <a:ea typeface="Funnel Sans" pitchFamily="34" charset="-122"/>
                <a:cs typeface="Funnel Sans" pitchFamily="34" charset="-120"/>
              </a:rPr>
              <a:t> Systems capable of autonomous decision-making.</a:t>
            </a:r>
            <a:endParaRPr lang="en-US" sz="667" dirty="0"/>
          </a:p>
        </p:txBody>
      </p:sp>
      <p:sp>
        <p:nvSpPr>
          <p:cNvPr id="103" name="Text 100"/>
          <p:cNvSpPr/>
          <p:nvPr/>
        </p:nvSpPr>
        <p:spPr>
          <a:xfrm>
            <a:off x="3127177" y="16989524"/>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Fault-Tolerant Architecture:</a:t>
            </a:r>
            <a:r>
              <a:rPr lang="en-US" sz="667" dirty="0">
                <a:solidFill>
                  <a:srgbClr val="2B3541"/>
                </a:solidFill>
                <a:latin typeface="Funnel Sans" pitchFamily="34" charset="0"/>
                <a:ea typeface="Funnel Sans" pitchFamily="34" charset="-122"/>
                <a:cs typeface="Funnel Sans" pitchFamily="34" charset="-120"/>
              </a:rPr>
              <a:t> 99.99% reliability with auto-recovery and resilience.</a:t>
            </a:r>
            <a:endParaRPr lang="en-US" sz="667" dirty="0"/>
          </a:p>
        </p:txBody>
      </p:sp>
      <p:sp>
        <p:nvSpPr>
          <p:cNvPr id="104" name="Text 101"/>
          <p:cNvSpPr/>
          <p:nvPr/>
        </p:nvSpPr>
        <p:spPr>
          <a:xfrm>
            <a:off x="6208713" y="15504120"/>
            <a:ext cx="1769963"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Business Impact &amp; Future-Readiness</a:t>
            </a:r>
            <a:endParaRPr lang="en-US" sz="792" dirty="0"/>
          </a:p>
        </p:txBody>
      </p:sp>
      <p:sp>
        <p:nvSpPr>
          <p:cNvPr id="105" name="Text 102"/>
          <p:cNvSpPr/>
          <p:nvPr/>
        </p:nvSpPr>
        <p:spPr>
          <a:xfrm>
            <a:off x="6208713" y="15719623"/>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Customer Experience:</a:t>
            </a:r>
            <a:r>
              <a:rPr lang="en-US" sz="667" dirty="0">
                <a:solidFill>
                  <a:srgbClr val="2B3541"/>
                </a:solidFill>
                <a:latin typeface="Funnel Sans" pitchFamily="34" charset="0"/>
                <a:ea typeface="Funnel Sans" pitchFamily="34" charset="-122"/>
                <a:cs typeface="Funnel Sans" pitchFamily="34" charset="-120"/>
              </a:rPr>
              <a:t> &lt;2 second ride matching, seamless interactions.</a:t>
            </a:r>
            <a:endParaRPr lang="en-US" sz="667" dirty="0"/>
          </a:p>
        </p:txBody>
      </p:sp>
      <p:sp>
        <p:nvSpPr>
          <p:cNvPr id="106" name="Text 103"/>
          <p:cNvSpPr/>
          <p:nvPr/>
        </p:nvSpPr>
        <p:spPr>
          <a:xfrm>
            <a:off x="6208713" y="16029483"/>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Operational Efficiency:</a:t>
            </a:r>
            <a:r>
              <a:rPr lang="en-US" sz="667" dirty="0">
                <a:solidFill>
                  <a:srgbClr val="2B3541"/>
                </a:solidFill>
                <a:latin typeface="Funnel Sans" pitchFamily="34" charset="0"/>
                <a:ea typeface="Funnel Sans" pitchFamily="34" charset="-122"/>
                <a:cs typeface="Funnel Sans" pitchFamily="34" charset="-120"/>
              </a:rPr>
              <a:t> Automated workflows reducing operational costs significantly.</a:t>
            </a:r>
            <a:endParaRPr lang="en-US" sz="667" dirty="0"/>
          </a:p>
        </p:txBody>
      </p:sp>
      <p:sp>
        <p:nvSpPr>
          <p:cNvPr id="107" name="Text 104"/>
          <p:cNvSpPr/>
          <p:nvPr/>
        </p:nvSpPr>
        <p:spPr>
          <a:xfrm>
            <a:off x="6208713" y="16339343"/>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Revenue Optimization:</a:t>
            </a:r>
            <a:r>
              <a:rPr lang="en-US" sz="667" dirty="0">
                <a:solidFill>
                  <a:srgbClr val="2B3541"/>
                </a:solidFill>
                <a:latin typeface="Funnel Sans" pitchFamily="34" charset="0"/>
                <a:ea typeface="Funnel Sans" pitchFamily="34" charset="-122"/>
                <a:cs typeface="Funnel Sans" pitchFamily="34" charset="-120"/>
              </a:rPr>
              <a:t> Dynamic pricing maximizing marketplace efficiency.</a:t>
            </a:r>
            <a:endParaRPr lang="en-US" sz="667" dirty="0"/>
          </a:p>
        </p:txBody>
      </p:sp>
      <p:sp>
        <p:nvSpPr>
          <p:cNvPr id="108" name="Text 105"/>
          <p:cNvSpPr/>
          <p:nvPr/>
        </p:nvSpPr>
        <p:spPr>
          <a:xfrm>
            <a:off x="6208713" y="16649204"/>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Global Scalability:</a:t>
            </a:r>
            <a:r>
              <a:rPr lang="en-US" sz="667" dirty="0">
                <a:solidFill>
                  <a:srgbClr val="2B3541"/>
                </a:solidFill>
                <a:latin typeface="Funnel Sans" pitchFamily="34" charset="0"/>
                <a:ea typeface="Funnel Sans" pitchFamily="34" charset="-122"/>
                <a:cs typeface="Funnel Sans" pitchFamily="34" charset="-120"/>
              </a:rPr>
              <a:t> Supports 36M+ daily trips and continuous expansion.</a:t>
            </a:r>
            <a:endParaRPr lang="en-US" sz="667" dirty="0"/>
          </a:p>
        </p:txBody>
      </p:sp>
      <p:sp>
        <p:nvSpPr>
          <p:cNvPr id="109" name="Text 106"/>
          <p:cNvSpPr/>
          <p:nvPr/>
        </p:nvSpPr>
        <p:spPr>
          <a:xfrm>
            <a:off x="6208713" y="16959064"/>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Autonomous Vehicles:</a:t>
            </a:r>
            <a:r>
              <a:rPr lang="en-US" sz="667" dirty="0">
                <a:solidFill>
                  <a:srgbClr val="2B3541"/>
                </a:solidFill>
                <a:latin typeface="Funnel Sans" pitchFamily="34" charset="0"/>
                <a:ea typeface="Funnel Sans" pitchFamily="34" charset="-122"/>
                <a:cs typeface="Funnel Sans" pitchFamily="34" charset="-120"/>
              </a:rPr>
              <a:t> Architecture ready for self-driving integration.</a:t>
            </a:r>
            <a:endParaRPr lang="en-US" sz="667" dirty="0"/>
          </a:p>
        </p:txBody>
      </p:sp>
      <p:sp>
        <p:nvSpPr>
          <p:cNvPr id="110" name="Text 107"/>
          <p:cNvSpPr/>
          <p:nvPr/>
        </p:nvSpPr>
        <p:spPr>
          <a:xfrm>
            <a:off x="6208713" y="17129224"/>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AI Evolution:</a:t>
            </a:r>
            <a:r>
              <a:rPr lang="en-US" sz="667" dirty="0">
                <a:solidFill>
                  <a:srgbClr val="2B3541"/>
                </a:solidFill>
                <a:latin typeface="Funnel Sans" pitchFamily="34" charset="0"/>
                <a:ea typeface="Funnel Sans" pitchFamily="34" charset="-122"/>
                <a:cs typeface="Funnel Sans" pitchFamily="34" charset="-120"/>
              </a:rPr>
              <a:t> Platform designed for next-generation AI capabilities and growth.</a:t>
            </a:r>
            <a:endParaRPr lang="en-US" sz="66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090910"/>
          </a:xfrm>
          <a:prstGeom prst="rect">
            <a:avLst/>
          </a:prstGeom>
        </p:spPr>
      </p:pic>
      <p:sp>
        <p:nvSpPr>
          <p:cNvPr id="3" name="Shape 0"/>
          <p:cNvSpPr/>
          <p:nvPr/>
        </p:nvSpPr>
        <p:spPr>
          <a:xfrm>
            <a:off x="3127177" y="1330821"/>
            <a:ext cx="948829" cy="176609"/>
          </a:xfrm>
          <a:prstGeom prst="roundRect">
            <a:avLst>
              <a:gd name="adj" fmla="val 16604"/>
            </a:avLst>
          </a:prstGeom>
          <a:noFill/>
          <a:ln w="7620">
            <a:solidFill>
              <a:srgbClr val="3371A5"/>
            </a:solidFill>
            <a:prstDash val="solid"/>
          </a:ln>
        </p:spPr>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85815" y="1384201"/>
            <a:ext cx="69751" cy="69751"/>
          </a:xfrm>
          <a:prstGeom prst="rect">
            <a:avLst/>
          </a:prstGeom>
        </p:spPr>
      </p:pic>
      <p:sp>
        <p:nvSpPr>
          <p:cNvPr id="5" name="Text 1"/>
          <p:cNvSpPr/>
          <p:nvPr/>
        </p:nvSpPr>
        <p:spPr>
          <a:xfrm>
            <a:off x="3290392" y="1363266"/>
            <a:ext cx="726976" cy="111720"/>
          </a:xfrm>
          <a:prstGeom prst="rect">
            <a:avLst/>
          </a:prstGeom>
          <a:noFill/>
          <a:ln/>
        </p:spPr>
        <p:txBody>
          <a:bodyPr wrap="none" lIns="0" tIns="0" rIns="0" bIns="0" rtlCol="0" anchor="t"/>
          <a:lstStyle/>
          <a:p>
            <a:pPr>
              <a:lnSpc>
                <a:spcPts val="875"/>
              </a:lnSpc>
            </a:pPr>
            <a:r>
              <a:rPr lang="en-US" sz="542" dirty="0">
                <a:solidFill>
                  <a:srgbClr val="3371A5"/>
                </a:solidFill>
                <a:latin typeface="Funnel Sans" pitchFamily="34" charset="0"/>
                <a:ea typeface="Funnel Sans" pitchFamily="34" charset="-122"/>
                <a:cs typeface="Funnel Sans" pitchFamily="34" charset="-120"/>
              </a:rPr>
              <a:t>BANKING INNOVATION</a:t>
            </a:r>
            <a:endParaRPr lang="en-US" sz="542" dirty="0"/>
          </a:p>
        </p:txBody>
      </p:sp>
      <p:sp>
        <p:nvSpPr>
          <p:cNvPr id="6" name="Text 2"/>
          <p:cNvSpPr/>
          <p:nvPr/>
        </p:nvSpPr>
        <p:spPr>
          <a:xfrm>
            <a:off x="3127177" y="1542257"/>
            <a:ext cx="5937548" cy="513358"/>
          </a:xfrm>
          <a:prstGeom prst="rect">
            <a:avLst/>
          </a:prstGeom>
          <a:noFill/>
          <a:ln/>
        </p:spPr>
        <p:txBody>
          <a:bodyPr wrap="square" lIns="0" tIns="0" rIns="0" bIns="0" rtlCol="0" anchor="t"/>
          <a:lstStyle/>
          <a:p>
            <a:pPr>
              <a:lnSpc>
                <a:spcPts val="2000"/>
              </a:lnSpc>
            </a:pPr>
            <a:r>
              <a:rPr lang="en-US" sz="1583" dirty="0">
                <a:solidFill>
                  <a:srgbClr val="051D3A"/>
                </a:solidFill>
                <a:latin typeface="Funnel Display" pitchFamily="34" charset="0"/>
                <a:ea typeface="Funnel Display" pitchFamily="34" charset="-122"/>
                <a:cs typeface="Funnel Display" pitchFamily="34" charset="-120"/>
              </a:rPr>
              <a:t>Banking Reimagined: Unleashing Real-Time Intelligence for Superior Customer Experiences</a:t>
            </a:r>
            <a:endParaRPr lang="en-US" sz="1583" dirty="0"/>
          </a:p>
        </p:txBody>
      </p:sp>
      <p:sp>
        <p:nvSpPr>
          <p:cNvPr id="7" name="Text 3"/>
          <p:cNvSpPr/>
          <p:nvPr/>
        </p:nvSpPr>
        <p:spPr>
          <a:xfrm>
            <a:off x="3127177" y="2186483"/>
            <a:ext cx="5937548" cy="4191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Banks process billions of transactions daily, but often lack the real-time intelligence that modern platforms like Uber have mastered. This critical gap leads to reactive fraud detection, delayed customer insights, and a fragmented customer experience, costing the industry billions and hindering competitive advantage.</a:t>
            </a:r>
            <a:endParaRPr lang="en-US" sz="667" dirty="0"/>
          </a:p>
        </p:txBody>
      </p:sp>
      <p:sp>
        <p:nvSpPr>
          <p:cNvPr id="8" name="Text 4"/>
          <p:cNvSpPr/>
          <p:nvPr/>
        </p:nvSpPr>
        <p:spPr>
          <a:xfrm>
            <a:off x="3127177" y="2790924"/>
            <a:ext cx="1388666"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Uber's Real-Time Capabilities</a:t>
            </a:r>
            <a:endParaRPr lang="en-US" sz="792" dirty="0"/>
          </a:p>
        </p:txBody>
      </p:sp>
      <p:sp>
        <p:nvSpPr>
          <p:cNvPr id="9" name="Text 5"/>
          <p:cNvSpPr/>
          <p:nvPr/>
        </p:nvSpPr>
        <p:spPr>
          <a:xfrm>
            <a:off x="3127177" y="3006428"/>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dirty="0">
                <a:solidFill>
                  <a:srgbClr val="2B3541"/>
                </a:solidFill>
                <a:latin typeface="Funnel Sans" pitchFamily="34" charset="0"/>
                <a:ea typeface="Funnel Sans" pitchFamily="34" charset="-122"/>
                <a:cs typeface="Funnel Sans" pitchFamily="34" charset="-120"/>
              </a:rPr>
              <a:t>Instant driver-rider matching (milliseconds)</a:t>
            </a:r>
            <a:endParaRPr lang="en-US" sz="667" dirty="0"/>
          </a:p>
        </p:txBody>
      </p:sp>
      <p:sp>
        <p:nvSpPr>
          <p:cNvPr id="10" name="Text 6"/>
          <p:cNvSpPr/>
          <p:nvPr/>
        </p:nvSpPr>
        <p:spPr>
          <a:xfrm>
            <a:off x="3127177" y="3176588"/>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dirty="0">
                <a:solidFill>
                  <a:srgbClr val="2B3541"/>
                </a:solidFill>
                <a:latin typeface="Funnel Sans" pitchFamily="34" charset="0"/>
                <a:ea typeface="Funnel Sans" pitchFamily="34" charset="-122"/>
                <a:cs typeface="Funnel Sans" pitchFamily="34" charset="-120"/>
              </a:rPr>
              <a:t>Dynamic pricing based on live demand</a:t>
            </a:r>
            <a:endParaRPr lang="en-US" sz="667" dirty="0"/>
          </a:p>
        </p:txBody>
      </p:sp>
      <p:sp>
        <p:nvSpPr>
          <p:cNvPr id="11" name="Text 7"/>
          <p:cNvSpPr/>
          <p:nvPr/>
        </p:nvSpPr>
        <p:spPr>
          <a:xfrm>
            <a:off x="3127177" y="3346748"/>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dirty="0">
                <a:solidFill>
                  <a:srgbClr val="2B3541"/>
                </a:solidFill>
                <a:latin typeface="Funnel Sans" pitchFamily="34" charset="0"/>
                <a:ea typeface="Funnel Sans" pitchFamily="34" charset="-122"/>
                <a:cs typeface="Funnel Sans" pitchFamily="34" charset="-120"/>
              </a:rPr>
              <a:t>Real-time fraud detection &amp; prevention</a:t>
            </a:r>
            <a:endParaRPr lang="en-US" sz="667" dirty="0"/>
          </a:p>
        </p:txBody>
      </p:sp>
      <p:sp>
        <p:nvSpPr>
          <p:cNvPr id="12" name="Text 8"/>
          <p:cNvSpPr/>
          <p:nvPr/>
        </p:nvSpPr>
        <p:spPr>
          <a:xfrm>
            <a:off x="3127177" y="3516908"/>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dirty="0">
                <a:solidFill>
                  <a:srgbClr val="2B3541"/>
                </a:solidFill>
                <a:latin typeface="Funnel Sans" pitchFamily="34" charset="0"/>
                <a:ea typeface="Funnel Sans" pitchFamily="34" charset="-122"/>
                <a:cs typeface="Funnel Sans" pitchFamily="34" charset="-120"/>
              </a:rPr>
              <a:t>Predictive surge management</a:t>
            </a:r>
            <a:endParaRPr lang="en-US" sz="667" dirty="0"/>
          </a:p>
        </p:txBody>
      </p:sp>
      <p:sp>
        <p:nvSpPr>
          <p:cNvPr id="13" name="Text 9"/>
          <p:cNvSpPr/>
          <p:nvPr/>
        </p:nvSpPr>
        <p:spPr>
          <a:xfrm>
            <a:off x="3127177" y="3687068"/>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dirty="0">
                <a:solidFill>
                  <a:srgbClr val="2B3541"/>
                </a:solidFill>
                <a:latin typeface="Funnel Sans" pitchFamily="34" charset="0"/>
                <a:ea typeface="Funnel Sans" pitchFamily="34" charset="-122"/>
                <a:cs typeface="Funnel Sans" pitchFamily="34" charset="-120"/>
              </a:rPr>
              <a:t>Personalized recommendations in real-time</a:t>
            </a:r>
            <a:endParaRPr lang="en-US" sz="667" dirty="0"/>
          </a:p>
        </p:txBody>
      </p:sp>
      <p:sp>
        <p:nvSpPr>
          <p:cNvPr id="14" name="Text 10"/>
          <p:cNvSpPr/>
          <p:nvPr/>
        </p:nvSpPr>
        <p:spPr>
          <a:xfrm>
            <a:off x="6208712" y="2790924"/>
            <a:ext cx="1486992"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What Banks Are Missing Today</a:t>
            </a:r>
            <a:endParaRPr lang="en-US" sz="792" dirty="0"/>
          </a:p>
        </p:txBody>
      </p:sp>
      <p:sp>
        <p:nvSpPr>
          <p:cNvPr id="15" name="Text 11"/>
          <p:cNvSpPr/>
          <p:nvPr/>
        </p:nvSpPr>
        <p:spPr>
          <a:xfrm>
            <a:off x="6208713" y="3006428"/>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dirty="0">
                <a:solidFill>
                  <a:srgbClr val="2B3541"/>
                </a:solidFill>
                <a:latin typeface="Funnel Sans" pitchFamily="34" charset="0"/>
                <a:ea typeface="Funnel Sans" pitchFamily="34" charset="-122"/>
                <a:cs typeface="Funnel Sans" pitchFamily="34" charset="-120"/>
              </a:rPr>
              <a:t>Transactions still take hours/days to settle</a:t>
            </a:r>
            <a:endParaRPr lang="en-US" sz="667" dirty="0"/>
          </a:p>
        </p:txBody>
      </p:sp>
      <p:sp>
        <p:nvSpPr>
          <p:cNvPr id="16" name="Text 12"/>
          <p:cNvSpPr/>
          <p:nvPr/>
        </p:nvSpPr>
        <p:spPr>
          <a:xfrm>
            <a:off x="6208713" y="3176588"/>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dirty="0">
                <a:solidFill>
                  <a:srgbClr val="2B3541"/>
                </a:solidFill>
                <a:latin typeface="Funnel Sans" pitchFamily="34" charset="0"/>
                <a:ea typeface="Funnel Sans" pitchFamily="34" charset="-122"/>
                <a:cs typeface="Funnel Sans" pitchFamily="34" charset="-120"/>
              </a:rPr>
              <a:t>Fraud detected after the fact, not prevented</a:t>
            </a:r>
            <a:endParaRPr lang="en-US" sz="667" dirty="0"/>
          </a:p>
        </p:txBody>
      </p:sp>
      <p:sp>
        <p:nvSpPr>
          <p:cNvPr id="17" name="Text 13"/>
          <p:cNvSpPr/>
          <p:nvPr/>
        </p:nvSpPr>
        <p:spPr>
          <a:xfrm>
            <a:off x="6208713" y="3346748"/>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dirty="0">
                <a:solidFill>
                  <a:srgbClr val="2B3541"/>
                </a:solidFill>
                <a:latin typeface="Funnel Sans" pitchFamily="34" charset="0"/>
                <a:ea typeface="Funnel Sans" pitchFamily="34" charset="-122"/>
                <a:cs typeface="Funnel Sans" pitchFamily="34" charset="-120"/>
              </a:rPr>
              <a:t>Customer insights are batch-processed (daily/weekly)</a:t>
            </a:r>
            <a:endParaRPr lang="en-US" sz="667" dirty="0"/>
          </a:p>
        </p:txBody>
      </p:sp>
      <p:sp>
        <p:nvSpPr>
          <p:cNvPr id="18" name="Text 14"/>
          <p:cNvSpPr/>
          <p:nvPr/>
        </p:nvSpPr>
        <p:spPr>
          <a:xfrm>
            <a:off x="6208713" y="3516908"/>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dirty="0">
                <a:solidFill>
                  <a:srgbClr val="2B3541"/>
                </a:solidFill>
                <a:latin typeface="Funnel Sans" pitchFamily="34" charset="0"/>
                <a:ea typeface="Funnel Sans" pitchFamily="34" charset="-122"/>
                <a:cs typeface="Funnel Sans" pitchFamily="34" charset="-120"/>
              </a:rPr>
              <a:t>No real-time personalization during transactions</a:t>
            </a:r>
            <a:endParaRPr lang="en-US" sz="667" dirty="0"/>
          </a:p>
        </p:txBody>
      </p:sp>
      <p:sp>
        <p:nvSpPr>
          <p:cNvPr id="19" name="Text 15"/>
          <p:cNvSpPr/>
          <p:nvPr/>
        </p:nvSpPr>
        <p:spPr>
          <a:xfrm>
            <a:off x="6208713" y="3687068"/>
            <a:ext cx="2862263" cy="139700"/>
          </a:xfrm>
          <a:prstGeom prst="rect">
            <a:avLst/>
          </a:prstGeom>
          <a:noFill/>
          <a:ln/>
        </p:spPr>
        <p:txBody>
          <a:bodyPr wrap="none" lIns="0" tIns="0" rIns="0" bIns="0" rtlCol="0" anchor="t"/>
          <a:lstStyle/>
          <a:p>
            <a:pPr marL="285739" indent="-285739">
              <a:lnSpc>
                <a:spcPts val="1083"/>
              </a:lnSpc>
              <a:buSzPct val="100000"/>
              <a:buChar char="•"/>
            </a:pPr>
            <a:r>
              <a:rPr lang="en-US" sz="667" dirty="0">
                <a:solidFill>
                  <a:srgbClr val="2B3541"/>
                </a:solidFill>
                <a:latin typeface="Funnel Sans" pitchFamily="34" charset="0"/>
                <a:ea typeface="Funnel Sans" pitchFamily="34" charset="-122"/>
                <a:cs typeface="Funnel Sans" pitchFamily="34" charset="-120"/>
              </a:rPr>
              <a:t>Risk assessment often happens post-transaction</a:t>
            </a:r>
            <a:endParaRPr lang="en-US" sz="667" dirty="0"/>
          </a:p>
        </p:txBody>
      </p:sp>
      <p:sp>
        <p:nvSpPr>
          <p:cNvPr id="20" name="Text 16"/>
          <p:cNvSpPr/>
          <p:nvPr/>
        </p:nvSpPr>
        <p:spPr>
          <a:xfrm>
            <a:off x="3127177" y="3988098"/>
            <a:ext cx="4792960"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Real-World Banking Scenarios Transformed by Real-Time Data</a:t>
            </a:r>
            <a:endParaRPr lang="en-US" sz="1292" dirty="0"/>
          </a:p>
        </p:txBody>
      </p:sp>
      <p:sp>
        <p:nvSpPr>
          <p:cNvPr id="21" name="Shape 17"/>
          <p:cNvSpPr/>
          <p:nvPr/>
        </p:nvSpPr>
        <p:spPr>
          <a:xfrm>
            <a:off x="3127177" y="4324350"/>
            <a:ext cx="2925168" cy="1358305"/>
          </a:xfrm>
          <a:prstGeom prst="roundRect">
            <a:avLst>
              <a:gd name="adj" fmla="val 4488"/>
            </a:avLst>
          </a:prstGeom>
          <a:solidFill>
            <a:srgbClr val="FAF5EB"/>
          </a:solidFill>
          <a:ln w="15240">
            <a:solidFill>
              <a:srgbClr val="D5CDBE"/>
            </a:solidFill>
            <a:prstDash val="solid"/>
          </a:ln>
        </p:spPr>
      </p:sp>
      <p:sp>
        <p:nvSpPr>
          <p:cNvPr id="22" name="Shape 18"/>
          <p:cNvSpPr/>
          <p:nvPr/>
        </p:nvSpPr>
        <p:spPr>
          <a:xfrm>
            <a:off x="3114477" y="4324350"/>
            <a:ext cx="50800" cy="1358305"/>
          </a:xfrm>
          <a:prstGeom prst="roundRect">
            <a:avLst>
              <a:gd name="adj" fmla="val 72156"/>
            </a:avLst>
          </a:prstGeom>
          <a:solidFill>
            <a:srgbClr val="3371A5"/>
          </a:solidFill>
          <a:ln/>
        </p:spPr>
      </p:sp>
      <p:sp>
        <p:nvSpPr>
          <p:cNvPr id="23" name="Text 19"/>
          <p:cNvSpPr/>
          <p:nvPr/>
        </p:nvSpPr>
        <p:spPr>
          <a:xfrm>
            <a:off x="3265190" y="4424263"/>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Fraud Prevention</a:t>
            </a:r>
            <a:endParaRPr lang="en-US" sz="792" dirty="0"/>
          </a:p>
        </p:txBody>
      </p:sp>
      <p:sp>
        <p:nvSpPr>
          <p:cNvPr id="24" name="Text 20"/>
          <p:cNvSpPr/>
          <p:nvPr/>
        </p:nvSpPr>
        <p:spPr>
          <a:xfrm>
            <a:off x="3265190" y="4604842"/>
            <a:ext cx="2687241" cy="9779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Uber:</a:t>
            </a:r>
            <a:r>
              <a:rPr lang="en-US" sz="667" dirty="0">
                <a:solidFill>
                  <a:srgbClr val="2B3541"/>
                </a:solidFill>
                <a:latin typeface="Funnel Sans" pitchFamily="34" charset="0"/>
                <a:ea typeface="Funnel Sans" pitchFamily="34" charset="-122"/>
                <a:cs typeface="Funnel Sans" pitchFamily="34" charset="-120"/>
              </a:rPr>
              <a:t> Detects suspicious driver behavior in milliseconds, blocks instantly. </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Banking Gap:</a:t>
            </a:r>
            <a:r>
              <a:rPr lang="en-US" sz="667" dirty="0">
                <a:solidFill>
                  <a:srgbClr val="2B3541"/>
                </a:solidFill>
                <a:latin typeface="Funnel Sans" pitchFamily="34" charset="0"/>
                <a:ea typeface="Funnel Sans" pitchFamily="34" charset="-122"/>
                <a:cs typeface="Funnel Sans" pitchFamily="34" charset="-120"/>
              </a:rPr>
              <a:t> A fraudster makes 5 transactions before the bank detects it. </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Solution:</a:t>
            </a:r>
            <a:r>
              <a:rPr lang="en-US" sz="667" dirty="0">
                <a:solidFill>
                  <a:srgbClr val="2B3541"/>
                </a:solidFill>
                <a:latin typeface="Funnel Sans" pitchFamily="34" charset="0"/>
                <a:ea typeface="Funnel Sans" pitchFamily="34" charset="-122"/>
                <a:cs typeface="Funnel Sans" pitchFamily="34" charset="-120"/>
              </a:rPr>
              <a:t> Real-time geospatial analysis (like H3) and stream processing to flag unusual patterns instantly, preventing fraud as it happens.</a:t>
            </a:r>
            <a:endParaRPr lang="en-US" sz="667" dirty="0"/>
          </a:p>
        </p:txBody>
      </p:sp>
      <p:sp>
        <p:nvSpPr>
          <p:cNvPr id="25" name="Shape 21"/>
          <p:cNvSpPr/>
          <p:nvPr/>
        </p:nvSpPr>
        <p:spPr>
          <a:xfrm>
            <a:off x="6139557" y="4324350"/>
            <a:ext cx="2925168" cy="1358305"/>
          </a:xfrm>
          <a:prstGeom prst="roundRect">
            <a:avLst>
              <a:gd name="adj" fmla="val 4488"/>
            </a:avLst>
          </a:prstGeom>
          <a:solidFill>
            <a:srgbClr val="FAF5EB"/>
          </a:solidFill>
          <a:ln w="15240">
            <a:solidFill>
              <a:srgbClr val="D5CDBE"/>
            </a:solidFill>
            <a:prstDash val="solid"/>
          </a:ln>
        </p:spPr>
      </p:sp>
      <p:sp>
        <p:nvSpPr>
          <p:cNvPr id="26" name="Shape 22"/>
          <p:cNvSpPr/>
          <p:nvPr/>
        </p:nvSpPr>
        <p:spPr>
          <a:xfrm>
            <a:off x="6126857" y="4324350"/>
            <a:ext cx="50800" cy="1358305"/>
          </a:xfrm>
          <a:prstGeom prst="roundRect">
            <a:avLst>
              <a:gd name="adj" fmla="val 72156"/>
            </a:avLst>
          </a:prstGeom>
          <a:solidFill>
            <a:srgbClr val="3371A5"/>
          </a:solidFill>
          <a:ln/>
        </p:spPr>
      </p:sp>
      <p:sp>
        <p:nvSpPr>
          <p:cNvPr id="27" name="Text 23"/>
          <p:cNvSpPr/>
          <p:nvPr/>
        </p:nvSpPr>
        <p:spPr>
          <a:xfrm>
            <a:off x="6277570" y="4424263"/>
            <a:ext cx="1046857"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Customer Experience</a:t>
            </a:r>
            <a:endParaRPr lang="en-US" sz="792" dirty="0"/>
          </a:p>
        </p:txBody>
      </p:sp>
      <p:sp>
        <p:nvSpPr>
          <p:cNvPr id="28" name="Text 24"/>
          <p:cNvSpPr/>
          <p:nvPr/>
        </p:nvSpPr>
        <p:spPr>
          <a:xfrm>
            <a:off x="6277570" y="4604842"/>
            <a:ext cx="2687241" cy="8382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Uber:</a:t>
            </a:r>
            <a:r>
              <a:rPr lang="en-US" sz="667" dirty="0">
                <a:solidFill>
                  <a:srgbClr val="2B3541"/>
                </a:solidFill>
                <a:latin typeface="Funnel Sans" pitchFamily="34" charset="0"/>
                <a:ea typeface="Funnel Sans" pitchFamily="34" charset="-122"/>
                <a:cs typeface="Funnel Sans" pitchFamily="34" charset="-120"/>
              </a:rPr>
              <a:t> Knows your location, preferences, surge pricing – offers the perfect ride instantly. </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Banking Gap:</a:t>
            </a:r>
            <a:r>
              <a:rPr lang="en-US" sz="667" dirty="0">
                <a:solidFill>
                  <a:srgbClr val="2B3541"/>
                </a:solidFill>
                <a:latin typeface="Funnel Sans" pitchFamily="34" charset="0"/>
                <a:ea typeface="Funnel Sans" pitchFamily="34" charset="-122"/>
                <a:cs typeface="Funnel Sans" pitchFamily="34" charset="-120"/>
              </a:rPr>
              <a:t> Customer calls bank, waits on hold, gets generic service. </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Solution:</a:t>
            </a:r>
            <a:r>
              <a:rPr lang="en-US" sz="667" dirty="0">
                <a:solidFill>
                  <a:srgbClr val="2B3541"/>
                </a:solidFill>
                <a:latin typeface="Funnel Sans" pitchFamily="34" charset="0"/>
                <a:ea typeface="Funnel Sans" pitchFamily="34" charset="-122"/>
                <a:cs typeface="Funnel Sans" pitchFamily="34" charset="-120"/>
              </a:rPr>
              <a:t> Real-time customer context (location, transaction history, needs) enables instant, personalized offers and proactive support.</a:t>
            </a:r>
            <a:endParaRPr lang="en-US" sz="667" dirty="0"/>
          </a:p>
        </p:txBody>
      </p:sp>
      <p:sp>
        <p:nvSpPr>
          <p:cNvPr id="29" name="Shape 25"/>
          <p:cNvSpPr/>
          <p:nvPr/>
        </p:nvSpPr>
        <p:spPr>
          <a:xfrm>
            <a:off x="3127177" y="5769868"/>
            <a:ext cx="2925168" cy="1358305"/>
          </a:xfrm>
          <a:prstGeom prst="roundRect">
            <a:avLst>
              <a:gd name="adj" fmla="val 4488"/>
            </a:avLst>
          </a:prstGeom>
          <a:solidFill>
            <a:srgbClr val="FAF5EB"/>
          </a:solidFill>
          <a:ln w="15240">
            <a:solidFill>
              <a:srgbClr val="D5CDBE"/>
            </a:solidFill>
            <a:prstDash val="solid"/>
          </a:ln>
        </p:spPr>
      </p:sp>
      <p:sp>
        <p:nvSpPr>
          <p:cNvPr id="30" name="Shape 26"/>
          <p:cNvSpPr/>
          <p:nvPr/>
        </p:nvSpPr>
        <p:spPr>
          <a:xfrm>
            <a:off x="3114477" y="5769868"/>
            <a:ext cx="50800" cy="1358305"/>
          </a:xfrm>
          <a:prstGeom prst="roundRect">
            <a:avLst>
              <a:gd name="adj" fmla="val 72156"/>
            </a:avLst>
          </a:prstGeom>
          <a:solidFill>
            <a:srgbClr val="3371A5"/>
          </a:solidFill>
          <a:ln/>
        </p:spPr>
      </p:sp>
      <p:sp>
        <p:nvSpPr>
          <p:cNvPr id="31" name="Text 27"/>
          <p:cNvSpPr/>
          <p:nvPr/>
        </p:nvSpPr>
        <p:spPr>
          <a:xfrm>
            <a:off x="3265190" y="5869781"/>
            <a:ext cx="1071662"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Settlement &amp; Liquidity</a:t>
            </a:r>
            <a:endParaRPr lang="en-US" sz="792" dirty="0"/>
          </a:p>
        </p:txBody>
      </p:sp>
      <p:sp>
        <p:nvSpPr>
          <p:cNvPr id="32" name="Text 28"/>
          <p:cNvSpPr/>
          <p:nvPr/>
        </p:nvSpPr>
        <p:spPr>
          <a:xfrm>
            <a:off x="3265190" y="6050359"/>
            <a:ext cx="2687241" cy="9779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Uber:</a:t>
            </a:r>
            <a:r>
              <a:rPr lang="en-US" sz="667" dirty="0">
                <a:solidFill>
                  <a:srgbClr val="2B3541"/>
                </a:solidFill>
                <a:latin typeface="Funnel Sans" pitchFamily="34" charset="0"/>
                <a:ea typeface="Funnel Sans" pitchFamily="34" charset="-122"/>
                <a:cs typeface="Funnel Sans" pitchFamily="34" charset="-120"/>
              </a:rPr>
              <a:t> Drivers get paid in real-time, money flows instantly within the platform. </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Banking Gap:</a:t>
            </a:r>
            <a:r>
              <a:rPr lang="en-US" sz="667" dirty="0">
                <a:solidFill>
                  <a:srgbClr val="2B3541"/>
                </a:solidFill>
                <a:latin typeface="Funnel Sans" pitchFamily="34" charset="0"/>
                <a:ea typeface="Funnel Sans" pitchFamily="34" charset="-122"/>
                <a:cs typeface="Funnel Sans" pitchFamily="34" charset="-120"/>
              </a:rPr>
              <a:t> B2B payments take 2-3 days, Small &amp; Medium Businesses wait for cash flow. </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Solution:</a:t>
            </a:r>
            <a:r>
              <a:rPr lang="en-US" sz="667" dirty="0">
                <a:solidFill>
                  <a:srgbClr val="2B3541"/>
                </a:solidFill>
                <a:latin typeface="Funnel Sans" pitchFamily="34" charset="0"/>
                <a:ea typeface="Funnel Sans" pitchFamily="34" charset="-122"/>
                <a:cs typeface="Funnel Sans" pitchFamily="34" charset="-120"/>
              </a:rPr>
              <a:t> Real-time settlement using a stream processing architecture, accelerating cash flow and improving business efficiency.</a:t>
            </a:r>
            <a:endParaRPr lang="en-US" sz="667" dirty="0"/>
          </a:p>
        </p:txBody>
      </p:sp>
      <p:sp>
        <p:nvSpPr>
          <p:cNvPr id="33" name="Shape 29"/>
          <p:cNvSpPr/>
          <p:nvPr/>
        </p:nvSpPr>
        <p:spPr>
          <a:xfrm>
            <a:off x="6139557" y="5769868"/>
            <a:ext cx="2925168" cy="1358305"/>
          </a:xfrm>
          <a:prstGeom prst="roundRect">
            <a:avLst>
              <a:gd name="adj" fmla="val 4488"/>
            </a:avLst>
          </a:prstGeom>
          <a:solidFill>
            <a:srgbClr val="FAF5EB"/>
          </a:solidFill>
          <a:ln w="15240">
            <a:solidFill>
              <a:srgbClr val="D5CDBE"/>
            </a:solidFill>
            <a:prstDash val="solid"/>
          </a:ln>
        </p:spPr>
      </p:sp>
      <p:sp>
        <p:nvSpPr>
          <p:cNvPr id="34" name="Shape 30"/>
          <p:cNvSpPr/>
          <p:nvPr/>
        </p:nvSpPr>
        <p:spPr>
          <a:xfrm>
            <a:off x="6126857" y="5769868"/>
            <a:ext cx="50800" cy="1358305"/>
          </a:xfrm>
          <a:prstGeom prst="roundRect">
            <a:avLst>
              <a:gd name="adj" fmla="val 72156"/>
            </a:avLst>
          </a:prstGeom>
          <a:solidFill>
            <a:srgbClr val="3371A5"/>
          </a:solidFill>
          <a:ln/>
        </p:spPr>
      </p:sp>
      <p:sp>
        <p:nvSpPr>
          <p:cNvPr id="35" name="Text 31"/>
          <p:cNvSpPr/>
          <p:nvPr/>
        </p:nvSpPr>
        <p:spPr>
          <a:xfrm>
            <a:off x="6277570" y="5869781"/>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Risk Management</a:t>
            </a:r>
            <a:endParaRPr lang="en-US" sz="792" dirty="0"/>
          </a:p>
        </p:txBody>
      </p:sp>
      <p:sp>
        <p:nvSpPr>
          <p:cNvPr id="36" name="Text 32"/>
          <p:cNvSpPr/>
          <p:nvPr/>
        </p:nvSpPr>
        <p:spPr>
          <a:xfrm>
            <a:off x="6277570" y="6050359"/>
            <a:ext cx="2687241" cy="977900"/>
          </a:xfrm>
          <a:prstGeom prst="rect">
            <a:avLst/>
          </a:prstGeom>
          <a:noFill/>
          <a:ln/>
        </p:spPr>
        <p:txBody>
          <a:bodyPr wrap="square" lIns="0" tIns="0" rIns="0" bIns="0" rtlCol="0" anchor="t"/>
          <a:lstStyle/>
          <a:p>
            <a:pPr>
              <a:lnSpc>
                <a:spcPts val="1083"/>
              </a:lnSpc>
            </a:pPr>
            <a:r>
              <a:rPr lang="en-US" sz="667" b="1" dirty="0">
                <a:solidFill>
                  <a:srgbClr val="2B3541"/>
                </a:solidFill>
                <a:latin typeface="Funnel Sans" pitchFamily="34" charset="0"/>
                <a:ea typeface="Funnel Sans" pitchFamily="34" charset="-122"/>
                <a:cs typeface="Funnel Sans" pitchFamily="34" charset="-120"/>
              </a:rPr>
              <a:t>Uber:</a:t>
            </a:r>
            <a:r>
              <a:rPr lang="en-US" sz="667" dirty="0">
                <a:solidFill>
                  <a:srgbClr val="2B3541"/>
                </a:solidFill>
                <a:latin typeface="Funnel Sans" pitchFamily="34" charset="0"/>
                <a:ea typeface="Funnel Sans" pitchFamily="34" charset="-122"/>
                <a:cs typeface="Funnel Sans" pitchFamily="34" charset="-120"/>
              </a:rPr>
              <a:t> Predicts surge demand 10 minutes ahead, deploys resources proactively. </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Banking Gap:</a:t>
            </a:r>
            <a:r>
              <a:rPr lang="en-US" sz="667" dirty="0">
                <a:solidFill>
                  <a:srgbClr val="2B3541"/>
                </a:solidFill>
                <a:latin typeface="Funnel Sans" pitchFamily="34" charset="0"/>
                <a:ea typeface="Funnel Sans" pitchFamily="34" charset="-122"/>
                <a:cs typeface="Funnel Sans" pitchFamily="34" charset="-120"/>
              </a:rPr>
              <a:t> Risk teams analyze data after market closes, reacting to events. </a:t>
            </a:r>
            <a:endParaRPr lang="en-US" sz="667" dirty="0"/>
          </a:p>
          <a:p>
            <a:pPr>
              <a:lnSpc>
                <a:spcPts val="1083"/>
              </a:lnSpc>
            </a:pPr>
            <a:r>
              <a:rPr lang="en-US" sz="667" b="1" dirty="0">
                <a:solidFill>
                  <a:srgbClr val="2B3541"/>
                </a:solidFill>
                <a:latin typeface="Funnel Sans" pitchFamily="34" charset="0"/>
                <a:ea typeface="Funnel Sans" pitchFamily="34" charset="-122"/>
                <a:cs typeface="Funnel Sans" pitchFamily="34" charset="-120"/>
              </a:rPr>
              <a:t>Solution:</a:t>
            </a:r>
            <a:r>
              <a:rPr lang="en-US" sz="667" dirty="0">
                <a:solidFill>
                  <a:srgbClr val="2B3541"/>
                </a:solidFill>
                <a:latin typeface="Funnel Sans" pitchFamily="34" charset="0"/>
                <a:ea typeface="Funnel Sans" pitchFamily="34" charset="-122"/>
                <a:cs typeface="Funnel Sans" pitchFamily="34" charset="-120"/>
              </a:rPr>
              <a:t> Real-time risk prediction using Uber's stream processing and geospatial analysis, enabling proactive mitigation of financial risks.</a:t>
            </a:r>
            <a:endParaRPr lang="en-US" sz="667" dirty="0"/>
          </a:p>
        </p:txBody>
      </p:sp>
      <p:sp>
        <p:nvSpPr>
          <p:cNvPr id="37" name="Text 33"/>
          <p:cNvSpPr/>
          <p:nvPr/>
        </p:nvSpPr>
        <p:spPr>
          <a:xfrm>
            <a:off x="3127177" y="7259043"/>
            <a:ext cx="4375348"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From Reactive to Proactive: The Banking Transformation</a:t>
            </a:r>
            <a:endParaRPr lang="en-US" sz="1292" dirty="0"/>
          </a:p>
        </p:txBody>
      </p:sp>
      <p:pic>
        <p:nvPicPr>
          <p:cNvPr id="38" name="Image 2" descr="preencoded.png"/>
          <p:cNvPicPr>
            <a:picLocks noChangeAspect="1"/>
          </p:cNvPicPr>
          <p:nvPr/>
        </p:nvPicPr>
        <p:blipFill>
          <a:blip r:embed="rId6"/>
          <a:stretch>
            <a:fillRect/>
          </a:stretch>
        </p:blipFill>
        <p:spPr>
          <a:xfrm>
            <a:off x="3127177" y="7595294"/>
            <a:ext cx="5937548" cy="2599432"/>
          </a:xfrm>
          <a:prstGeom prst="rect">
            <a:avLst/>
          </a:prstGeom>
        </p:spPr>
      </p:pic>
      <p:sp>
        <p:nvSpPr>
          <p:cNvPr id="39" name="Text 34"/>
          <p:cNvSpPr/>
          <p:nvPr/>
        </p:nvSpPr>
        <p:spPr>
          <a:xfrm>
            <a:off x="5120383" y="8840518"/>
            <a:ext cx="696358" cy="304477"/>
          </a:xfrm>
          <a:prstGeom prst="rect">
            <a:avLst/>
          </a:prstGeom>
          <a:noFill/>
          <a:ln/>
        </p:spPr>
        <p:txBody>
          <a:bodyPr wrap="square" lIns="0" tIns="0" rIns="0" bIns="0" rtlCol="0" anchor="t"/>
          <a:lstStyle/>
          <a:p>
            <a:pPr algn="ctr">
              <a:lnSpc>
                <a:spcPts val="1292"/>
              </a:lnSpc>
            </a:pPr>
            <a:r>
              <a:rPr lang="en-US" sz="1042" dirty="0">
                <a:solidFill>
                  <a:srgbClr val="FFFFFF"/>
                </a:solidFill>
                <a:latin typeface="Funnel Display" pitchFamily="34" charset="0"/>
                <a:ea typeface="Funnel Display" pitchFamily="34" charset="-122"/>
                <a:cs typeface="Funnel Display" pitchFamily="34" charset="-120"/>
              </a:rPr>
              <a:t>Traditional Banking</a:t>
            </a:r>
            <a:endParaRPr lang="en-US" sz="1042" dirty="0"/>
          </a:p>
        </p:txBody>
      </p:sp>
      <p:sp>
        <p:nvSpPr>
          <p:cNvPr id="40" name="Text 35"/>
          <p:cNvSpPr/>
          <p:nvPr/>
        </p:nvSpPr>
        <p:spPr>
          <a:xfrm>
            <a:off x="6438285" y="8840518"/>
            <a:ext cx="696359" cy="304477"/>
          </a:xfrm>
          <a:prstGeom prst="rect">
            <a:avLst/>
          </a:prstGeom>
          <a:noFill/>
          <a:ln/>
        </p:spPr>
        <p:txBody>
          <a:bodyPr wrap="square" lIns="0" tIns="0" rIns="0" bIns="0" rtlCol="0" anchor="t"/>
          <a:lstStyle/>
          <a:p>
            <a:pPr algn="ctr">
              <a:lnSpc>
                <a:spcPts val="1292"/>
              </a:lnSpc>
            </a:pPr>
            <a:r>
              <a:rPr lang="en-US" sz="1042" dirty="0">
                <a:solidFill>
                  <a:srgbClr val="FFFFFF"/>
                </a:solidFill>
                <a:latin typeface="Funnel Display" pitchFamily="34" charset="0"/>
                <a:ea typeface="Funnel Display" pitchFamily="34" charset="-122"/>
                <a:cs typeface="Funnel Display" pitchFamily="34" charset="-120"/>
              </a:rPr>
              <a:t>Real-Time Banking</a:t>
            </a:r>
            <a:endParaRPr lang="en-US" sz="1042" dirty="0"/>
          </a:p>
        </p:txBody>
      </p:sp>
      <p:sp>
        <p:nvSpPr>
          <p:cNvPr id="41" name="Text 36"/>
          <p:cNvSpPr/>
          <p:nvPr/>
        </p:nvSpPr>
        <p:spPr>
          <a:xfrm>
            <a:off x="7652687" y="9693522"/>
            <a:ext cx="1266106" cy="129488"/>
          </a:xfrm>
          <a:prstGeom prst="rect">
            <a:avLst/>
          </a:prstGeom>
          <a:noFill/>
          <a:ln/>
        </p:spPr>
        <p:txBody>
          <a:bodyPr wrap="none" lIns="0" tIns="0" rIns="0" bIns="0" rtlCol="0" anchor="t"/>
          <a:lstStyle/>
          <a:p>
            <a:pPr>
              <a:lnSpc>
                <a:spcPts val="1125"/>
              </a:lnSpc>
            </a:pPr>
            <a:r>
              <a:rPr lang="en-US" sz="875" dirty="0">
                <a:solidFill>
                  <a:srgbClr val="2B3541"/>
                </a:solidFill>
                <a:latin typeface="Funnel Sans" pitchFamily="34" charset="0"/>
                <a:ea typeface="Funnel Sans" pitchFamily="34" charset="-122"/>
                <a:cs typeface="Funnel Sans" pitchFamily="34" charset="-120"/>
              </a:rPr>
              <a:t>Instant Insights</a:t>
            </a:r>
            <a:endParaRPr lang="en-US" sz="875" dirty="0"/>
          </a:p>
        </p:txBody>
      </p:sp>
      <p:pic>
        <p:nvPicPr>
          <p:cNvPr id="42"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08734" y="9678683"/>
            <a:ext cx="159433" cy="159433"/>
          </a:xfrm>
          <a:prstGeom prst="rect">
            <a:avLst/>
          </a:prstGeom>
        </p:spPr>
      </p:pic>
      <p:sp>
        <p:nvSpPr>
          <p:cNvPr id="43" name="Text 37"/>
          <p:cNvSpPr/>
          <p:nvPr/>
        </p:nvSpPr>
        <p:spPr>
          <a:xfrm>
            <a:off x="7629666" y="8148296"/>
            <a:ext cx="1294882" cy="129488"/>
          </a:xfrm>
          <a:prstGeom prst="rect">
            <a:avLst/>
          </a:prstGeom>
          <a:noFill/>
          <a:ln/>
        </p:spPr>
        <p:txBody>
          <a:bodyPr wrap="none" lIns="0" tIns="0" rIns="0" bIns="0" rtlCol="0" anchor="t"/>
          <a:lstStyle/>
          <a:p>
            <a:pPr>
              <a:lnSpc>
                <a:spcPts val="1125"/>
              </a:lnSpc>
            </a:pPr>
            <a:r>
              <a:rPr lang="en-US" sz="875" dirty="0">
                <a:solidFill>
                  <a:srgbClr val="2B3541"/>
                </a:solidFill>
                <a:latin typeface="Funnel Sans" pitchFamily="34" charset="0"/>
                <a:ea typeface="Funnel Sans" pitchFamily="34" charset="-122"/>
                <a:cs typeface="Funnel Sans" pitchFamily="34" charset="-120"/>
              </a:rPr>
              <a:t>Stream Processing</a:t>
            </a:r>
            <a:endParaRPr lang="en-US" sz="875" dirty="0"/>
          </a:p>
        </p:txBody>
      </p:sp>
      <p:pic>
        <p:nvPicPr>
          <p:cNvPr id="44"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12420" y="8120779"/>
            <a:ext cx="161410" cy="161410"/>
          </a:xfrm>
          <a:prstGeom prst="rect">
            <a:avLst/>
          </a:prstGeom>
        </p:spPr>
      </p:pic>
      <p:sp>
        <p:nvSpPr>
          <p:cNvPr id="45" name="Text 38"/>
          <p:cNvSpPr/>
          <p:nvPr/>
        </p:nvSpPr>
        <p:spPr>
          <a:xfrm>
            <a:off x="3347923" y="9682011"/>
            <a:ext cx="1260352" cy="129488"/>
          </a:xfrm>
          <a:prstGeom prst="rect">
            <a:avLst/>
          </a:prstGeom>
          <a:noFill/>
          <a:ln/>
        </p:spPr>
        <p:txBody>
          <a:bodyPr wrap="none" lIns="0" tIns="0" rIns="0" bIns="0" rtlCol="0" anchor="t"/>
          <a:lstStyle/>
          <a:p>
            <a:pPr algn="r">
              <a:lnSpc>
                <a:spcPts val="1125"/>
              </a:lnSpc>
            </a:pPr>
            <a:r>
              <a:rPr lang="en-US" sz="875" dirty="0">
                <a:solidFill>
                  <a:srgbClr val="2B3541"/>
                </a:solidFill>
                <a:latin typeface="Funnel Sans" pitchFamily="34" charset="0"/>
                <a:ea typeface="Funnel Sans" pitchFamily="34" charset="-122"/>
                <a:cs typeface="Funnel Sans" pitchFamily="34" charset="-120"/>
              </a:rPr>
              <a:t>Delayed Insights</a:t>
            </a:r>
            <a:endParaRPr lang="en-US" sz="875" dirty="0"/>
          </a:p>
        </p:txBody>
      </p:sp>
      <p:pic>
        <p:nvPicPr>
          <p:cNvPr id="46" name="Image 5"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79398" y="9689924"/>
            <a:ext cx="159433" cy="159433"/>
          </a:xfrm>
          <a:prstGeom prst="rect">
            <a:avLst/>
          </a:prstGeom>
        </p:spPr>
      </p:pic>
      <p:sp>
        <p:nvSpPr>
          <p:cNvPr id="47" name="Text 39"/>
          <p:cNvSpPr/>
          <p:nvPr/>
        </p:nvSpPr>
        <p:spPr>
          <a:xfrm>
            <a:off x="3319148" y="8148296"/>
            <a:ext cx="1294882" cy="129488"/>
          </a:xfrm>
          <a:prstGeom prst="rect">
            <a:avLst/>
          </a:prstGeom>
          <a:noFill/>
          <a:ln/>
        </p:spPr>
        <p:txBody>
          <a:bodyPr wrap="none" lIns="0" tIns="0" rIns="0" bIns="0" rtlCol="0" anchor="t"/>
          <a:lstStyle/>
          <a:p>
            <a:pPr algn="r">
              <a:lnSpc>
                <a:spcPts val="1125"/>
              </a:lnSpc>
            </a:pPr>
            <a:r>
              <a:rPr lang="en-US" sz="875" dirty="0">
                <a:solidFill>
                  <a:srgbClr val="2B3541"/>
                </a:solidFill>
                <a:latin typeface="Funnel Sans" pitchFamily="34" charset="0"/>
                <a:ea typeface="Funnel Sans" pitchFamily="34" charset="-122"/>
                <a:cs typeface="Funnel Sans" pitchFamily="34" charset="-120"/>
              </a:rPr>
              <a:t>Batch Processing</a:t>
            </a:r>
            <a:endParaRPr lang="en-US" sz="875" dirty="0"/>
          </a:p>
        </p:txBody>
      </p:sp>
      <p:pic>
        <p:nvPicPr>
          <p:cNvPr id="48" name="Image 6"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59704" y="8121768"/>
            <a:ext cx="159433" cy="159433"/>
          </a:xfrm>
          <a:prstGeom prst="rect">
            <a:avLst/>
          </a:prstGeom>
        </p:spPr>
      </p:pic>
      <p:sp>
        <p:nvSpPr>
          <p:cNvPr id="49" name="Text 40"/>
          <p:cNvSpPr/>
          <p:nvPr/>
        </p:nvSpPr>
        <p:spPr>
          <a:xfrm>
            <a:off x="3127177" y="10325596"/>
            <a:ext cx="3791545"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Key Technologies Banks Should Adopt from Uber</a:t>
            </a:r>
            <a:endParaRPr lang="en-US" sz="1292" dirty="0"/>
          </a:p>
        </p:txBody>
      </p:sp>
      <p:pic>
        <p:nvPicPr>
          <p:cNvPr id="50" name="Image 7"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27177" y="10672763"/>
            <a:ext cx="87213" cy="87213"/>
          </a:xfrm>
          <a:prstGeom prst="rect">
            <a:avLst/>
          </a:prstGeom>
        </p:spPr>
      </p:pic>
      <p:sp>
        <p:nvSpPr>
          <p:cNvPr id="51" name="Shape 41"/>
          <p:cNvSpPr/>
          <p:nvPr/>
        </p:nvSpPr>
        <p:spPr>
          <a:xfrm>
            <a:off x="3127177" y="10797282"/>
            <a:ext cx="2925168" cy="12700"/>
          </a:xfrm>
          <a:prstGeom prst="rect">
            <a:avLst/>
          </a:prstGeom>
          <a:solidFill>
            <a:srgbClr val="3371A5"/>
          </a:solidFill>
          <a:ln/>
        </p:spPr>
      </p:sp>
      <p:sp>
        <p:nvSpPr>
          <p:cNvPr id="52" name="Text 42"/>
          <p:cNvSpPr/>
          <p:nvPr/>
        </p:nvSpPr>
        <p:spPr>
          <a:xfrm>
            <a:off x="3127177" y="10866239"/>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Stream Processing</a:t>
            </a:r>
            <a:endParaRPr lang="en-US" sz="792" dirty="0"/>
          </a:p>
        </p:txBody>
      </p:sp>
      <p:sp>
        <p:nvSpPr>
          <p:cNvPr id="53" name="Text 43"/>
          <p:cNvSpPr/>
          <p:nvPr/>
        </p:nvSpPr>
        <p:spPr>
          <a:xfrm>
            <a:off x="3127177" y="11046818"/>
            <a:ext cx="2925168"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Leverage technologies like Kafka/Flink for continuous, real-time transaction analysis and event detection.</a:t>
            </a:r>
            <a:endParaRPr lang="en-US" sz="667" dirty="0"/>
          </a:p>
        </p:txBody>
      </p:sp>
      <p:pic>
        <p:nvPicPr>
          <p:cNvPr id="54" name="Image 8"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39557" y="10672763"/>
            <a:ext cx="87213" cy="87213"/>
          </a:xfrm>
          <a:prstGeom prst="rect">
            <a:avLst/>
          </a:prstGeom>
        </p:spPr>
      </p:pic>
      <p:sp>
        <p:nvSpPr>
          <p:cNvPr id="55" name="Shape 44"/>
          <p:cNvSpPr/>
          <p:nvPr/>
        </p:nvSpPr>
        <p:spPr>
          <a:xfrm>
            <a:off x="6139557" y="10797282"/>
            <a:ext cx="2925168" cy="12700"/>
          </a:xfrm>
          <a:prstGeom prst="rect">
            <a:avLst/>
          </a:prstGeom>
          <a:solidFill>
            <a:srgbClr val="3371A5"/>
          </a:solidFill>
          <a:ln/>
        </p:spPr>
      </p:sp>
      <p:sp>
        <p:nvSpPr>
          <p:cNvPr id="56" name="Text 45"/>
          <p:cNvSpPr/>
          <p:nvPr/>
        </p:nvSpPr>
        <p:spPr>
          <a:xfrm>
            <a:off x="6139557" y="10866239"/>
            <a:ext cx="1097458"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Geospatial Intelligence</a:t>
            </a:r>
            <a:endParaRPr lang="en-US" sz="792" dirty="0"/>
          </a:p>
        </p:txBody>
      </p:sp>
      <p:sp>
        <p:nvSpPr>
          <p:cNvPr id="57" name="Text 46"/>
          <p:cNvSpPr/>
          <p:nvPr/>
        </p:nvSpPr>
        <p:spPr>
          <a:xfrm>
            <a:off x="6139557" y="11046818"/>
            <a:ext cx="2925168"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Implement H3-like systems for location-based risk assessment, fraud detection, and personalized customer offers.</a:t>
            </a:r>
            <a:endParaRPr lang="en-US" sz="667" dirty="0"/>
          </a:p>
        </p:txBody>
      </p:sp>
      <p:pic>
        <p:nvPicPr>
          <p:cNvPr id="58" name="Image 9"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27177" y="11489730"/>
            <a:ext cx="87213" cy="87213"/>
          </a:xfrm>
          <a:prstGeom prst="rect">
            <a:avLst/>
          </a:prstGeom>
        </p:spPr>
      </p:pic>
      <p:sp>
        <p:nvSpPr>
          <p:cNvPr id="59" name="Shape 47"/>
          <p:cNvSpPr/>
          <p:nvPr/>
        </p:nvSpPr>
        <p:spPr>
          <a:xfrm>
            <a:off x="3127177" y="11614249"/>
            <a:ext cx="2925168" cy="12700"/>
          </a:xfrm>
          <a:prstGeom prst="rect">
            <a:avLst/>
          </a:prstGeom>
          <a:solidFill>
            <a:srgbClr val="3371A5"/>
          </a:solidFill>
          <a:ln/>
        </p:spPr>
      </p:sp>
      <p:sp>
        <p:nvSpPr>
          <p:cNvPr id="60" name="Text 48"/>
          <p:cNvSpPr/>
          <p:nvPr/>
        </p:nvSpPr>
        <p:spPr>
          <a:xfrm>
            <a:off x="3127177" y="11683207"/>
            <a:ext cx="1392238"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Real-Time Data Warehousing</a:t>
            </a:r>
            <a:endParaRPr lang="en-US" sz="792" dirty="0"/>
          </a:p>
        </p:txBody>
      </p:sp>
      <p:sp>
        <p:nvSpPr>
          <p:cNvPr id="61" name="Text 49"/>
          <p:cNvSpPr/>
          <p:nvPr/>
        </p:nvSpPr>
        <p:spPr>
          <a:xfrm>
            <a:off x="3127177" y="11863784"/>
            <a:ext cx="2925168"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Build data architectures capable of providing instant customer insights and analytical capabilities.</a:t>
            </a:r>
            <a:endParaRPr lang="en-US" sz="667" dirty="0"/>
          </a:p>
        </p:txBody>
      </p:sp>
      <p:pic>
        <p:nvPicPr>
          <p:cNvPr id="62" name="Image 10"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139557" y="11489730"/>
            <a:ext cx="87213" cy="87213"/>
          </a:xfrm>
          <a:prstGeom prst="rect">
            <a:avLst/>
          </a:prstGeom>
        </p:spPr>
      </p:pic>
      <p:sp>
        <p:nvSpPr>
          <p:cNvPr id="63" name="Shape 50"/>
          <p:cNvSpPr/>
          <p:nvPr/>
        </p:nvSpPr>
        <p:spPr>
          <a:xfrm>
            <a:off x="6139557" y="11614249"/>
            <a:ext cx="2925168" cy="12700"/>
          </a:xfrm>
          <a:prstGeom prst="rect">
            <a:avLst/>
          </a:prstGeom>
          <a:solidFill>
            <a:srgbClr val="3371A5"/>
          </a:solidFill>
          <a:ln/>
        </p:spPr>
      </p:sp>
      <p:sp>
        <p:nvSpPr>
          <p:cNvPr id="64" name="Text 51"/>
          <p:cNvSpPr/>
          <p:nvPr/>
        </p:nvSpPr>
        <p:spPr>
          <a:xfrm>
            <a:off x="6139557" y="11683207"/>
            <a:ext cx="1026716" cy="128290"/>
          </a:xfrm>
          <a:prstGeom prst="rect">
            <a:avLst/>
          </a:prstGeom>
          <a:noFill/>
          <a:ln/>
        </p:spPr>
        <p:txBody>
          <a:bodyPr wrap="none" lIns="0" tIns="0" rIns="0" bIns="0" rtlCol="0" anchor="t"/>
          <a:lstStyle/>
          <a:p>
            <a:pPr>
              <a:lnSpc>
                <a:spcPts val="1000"/>
              </a:lnSpc>
            </a:pPr>
            <a:r>
              <a:rPr lang="en-US" sz="792" dirty="0">
                <a:solidFill>
                  <a:srgbClr val="2B3541"/>
                </a:solidFill>
                <a:latin typeface="Funnel Display" pitchFamily="34" charset="0"/>
                <a:ea typeface="Funnel Display" pitchFamily="34" charset="-122"/>
                <a:cs typeface="Funnel Display" pitchFamily="34" charset="-120"/>
              </a:rPr>
              <a:t>Predictive Analytics</a:t>
            </a:r>
            <a:endParaRPr lang="en-US" sz="792" dirty="0"/>
          </a:p>
        </p:txBody>
      </p:sp>
      <p:sp>
        <p:nvSpPr>
          <p:cNvPr id="65" name="Text 52"/>
          <p:cNvSpPr/>
          <p:nvPr/>
        </p:nvSpPr>
        <p:spPr>
          <a:xfrm>
            <a:off x="6139557" y="11863784"/>
            <a:ext cx="2925168"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Utilize machine learning for proactive fraud prevention, risk management, and personalized service delivery.</a:t>
            </a:r>
            <a:endParaRPr lang="en-US" sz="667" dirty="0"/>
          </a:p>
        </p:txBody>
      </p:sp>
      <p:sp>
        <p:nvSpPr>
          <p:cNvPr id="66" name="Text 53"/>
          <p:cNvSpPr/>
          <p:nvPr/>
        </p:nvSpPr>
        <p:spPr>
          <a:xfrm>
            <a:off x="3127177" y="12306697"/>
            <a:ext cx="5937548"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Banks that embrace Uber's real-time architecture will dominate the next decade of fintech, offering customers experiences that feel like magic: instant, personalized, and inherently secure.</a:t>
            </a:r>
            <a:endParaRPr lang="en-US" sz="66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127177" y="239911"/>
            <a:ext cx="5937548" cy="513358"/>
          </a:xfrm>
          <a:prstGeom prst="rect">
            <a:avLst/>
          </a:prstGeom>
          <a:noFill/>
          <a:ln/>
        </p:spPr>
        <p:txBody>
          <a:bodyPr wrap="square" lIns="0" tIns="0" rIns="0" bIns="0" rtlCol="0" anchor="t"/>
          <a:lstStyle/>
          <a:p>
            <a:pPr>
              <a:lnSpc>
                <a:spcPts val="2000"/>
              </a:lnSpc>
            </a:pPr>
            <a:r>
              <a:rPr lang="en-US" sz="1583" dirty="0">
                <a:solidFill>
                  <a:srgbClr val="051D3A"/>
                </a:solidFill>
                <a:latin typeface="Funnel Display" pitchFamily="34" charset="0"/>
                <a:ea typeface="Funnel Display" pitchFamily="34" charset="-122"/>
                <a:cs typeface="Funnel Display" pitchFamily="34" charset="-120"/>
              </a:rPr>
              <a:t>The Reality Check: Wells Fargo's Current State vs. The Real-Time Future</a:t>
            </a:r>
            <a:endParaRPr lang="en-US" sz="1583" dirty="0"/>
          </a:p>
        </p:txBody>
      </p:sp>
      <p:sp>
        <p:nvSpPr>
          <p:cNvPr id="3" name="Text 1"/>
          <p:cNvSpPr/>
          <p:nvPr/>
        </p:nvSpPr>
        <p:spPr>
          <a:xfrm>
            <a:off x="3127177" y="927794"/>
            <a:ext cx="5937548" cy="4191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Wells Fargo possesses strong foundational assets – an extensive customer base, robust financial infrastructure, and significant AI investments. However, like many incumbent banks, they are not yet operating at the real-time, agile level demonstrated by modern tech platforms like Uber. Here's an honest assessment of their current standing and the critical transformation needed.</a:t>
            </a:r>
            <a:endParaRPr lang="en-US" sz="667" dirty="0"/>
          </a:p>
        </p:txBody>
      </p:sp>
      <p:sp>
        <p:nvSpPr>
          <p:cNvPr id="4" name="Text 2"/>
          <p:cNvSpPr/>
          <p:nvPr/>
        </p:nvSpPr>
        <p:spPr>
          <a:xfrm>
            <a:off x="3127177" y="1532235"/>
            <a:ext cx="1892697"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Wells Fargo HAS TODAY (Current State)</a:t>
            </a:r>
            <a:endParaRPr lang="en-US" sz="792" dirty="0"/>
          </a:p>
        </p:txBody>
      </p:sp>
      <p:sp>
        <p:nvSpPr>
          <p:cNvPr id="5" name="Text 3"/>
          <p:cNvSpPr/>
          <p:nvPr/>
        </p:nvSpPr>
        <p:spPr>
          <a:xfrm>
            <a:off x="3127177" y="1747738"/>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AI investments:</a:t>
            </a:r>
            <a:r>
              <a:rPr lang="en-US" sz="667" dirty="0">
                <a:solidFill>
                  <a:srgbClr val="2B3541"/>
                </a:solidFill>
                <a:latin typeface="Funnel Sans" pitchFamily="34" charset="0"/>
                <a:ea typeface="Funnel Sans" pitchFamily="34" charset="-122"/>
                <a:cs typeface="Funnel Sans" pitchFamily="34" charset="-120"/>
              </a:rPr>
              <a:t> Primarily in chatbots, internal tools, and batch-based fraud detection.</a:t>
            </a:r>
            <a:endParaRPr lang="en-US" sz="667" dirty="0"/>
          </a:p>
        </p:txBody>
      </p:sp>
      <p:sp>
        <p:nvSpPr>
          <p:cNvPr id="6" name="Text 4"/>
          <p:cNvSpPr/>
          <p:nvPr/>
        </p:nvSpPr>
        <p:spPr>
          <a:xfrm>
            <a:off x="3127177" y="2057598"/>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Customer data:</a:t>
            </a:r>
            <a:r>
              <a:rPr lang="en-US" sz="667" dirty="0">
                <a:solidFill>
                  <a:srgbClr val="2B3541"/>
                </a:solidFill>
                <a:latin typeface="Funnel Sans" pitchFamily="34" charset="0"/>
                <a:ea typeface="Funnel Sans" pitchFamily="34" charset="-122"/>
                <a:cs typeface="Funnel Sans" pitchFamily="34" charset="-120"/>
              </a:rPr>
              <a:t> Siloed across retail, commercial, and wealth management, limiting a unified view.</a:t>
            </a:r>
            <a:endParaRPr lang="en-US" sz="667" dirty="0"/>
          </a:p>
        </p:txBody>
      </p:sp>
      <p:sp>
        <p:nvSpPr>
          <p:cNvPr id="7" name="Text 5"/>
          <p:cNvSpPr/>
          <p:nvPr/>
        </p:nvSpPr>
        <p:spPr>
          <a:xfrm>
            <a:off x="3127177" y="2367458"/>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Infrastructure:</a:t>
            </a:r>
            <a:r>
              <a:rPr lang="en-US" sz="667" dirty="0">
                <a:solidFill>
                  <a:srgbClr val="2B3541"/>
                </a:solidFill>
                <a:latin typeface="Funnel Sans" pitchFamily="34" charset="0"/>
                <a:ea typeface="Funnel Sans" pitchFamily="34" charset="-122"/>
                <a:cs typeface="Funnel Sans" pitchFamily="34" charset="-120"/>
              </a:rPr>
              <a:t> Predominantly legacy systems, including mainframes from the 1980s-90s.</a:t>
            </a:r>
            <a:endParaRPr lang="en-US" sz="667" dirty="0"/>
          </a:p>
        </p:txBody>
      </p:sp>
      <p:sp>
        <p:nvSpPr>
          <p:cNvPr id="8" name="Text 6"/>
          <p:cNvSpPr/>
          <p:nvPr/>
        </p:nvSpPr>
        <p:spPr>
          <a:xfrm>
            <a:off x="3127177" y="267731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APIs:</a:t>
            </a:r>
            <a:r>
              <a:rPr lang="en-US" sz="667" dirty="0">
                <a:solidFill>
                  <a:srgbClr val="2B3541"/>
                </a:solidFill>
                <a:latin typeface="Funnel Sans" pitchFamily="34" charset="0"/>
                <a:ea typeface="Funnel Sans" pitchFamily="34" charset="-122"/>
                <a:cs typeface="Funnel Sans" pitchFamily="34" charset="-120"/>
              </a:rPr>
              <a:t> Limited real-time capabilities; mainly for integration rather than streaming data.</a:t>
            </a:r>
            <a:endParaRPr lang="en-US" sz="667" dirty="0"/>
          </a:p>
        </p:txBody>
      </p:sp>
      <p:sp>
        <p:nvSpPr>
          <p:cNvPr id="9" name="Text 7"/>
          <p:cNvSpPr/>
          <p:nvPr/>
        </p:nvSpPr>
        <p:spPr>
          <a:xfrm>
            <a:off x="3127177" y="298717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Fraud detection:</a:t>
            </a:r>
            <a:r>
              <a:rPr lang="en-US" sz="667" dirty="0">
                <a:solidFill>
                  <a:srgbClr val="2B3541"/>
                </a:solidFill>
                <a:latin typeface="Funnel Sans" pitchFamily="34" charset="0"/>
                <a:ea typeface="Funnel Sans" pitchFamily="34" charset="-122"/>
                <a:cs typeface="Funnel Sans" pitchFamily="34" charset="-120"/>
              </a:rPr>
              <a:t> Reactive, identifying fraud after it has already occurred.</a:t>
            </a:r>
            <a:endParaRPr lang="en-US" sz="667" dirty="0"/>
          </a:p>
        </p:txBody>
      </p:sp>
      <p:sp>
        <p:nvSpPr>
          <p:cNvPr id="10" name="Text 8"/>
          <p:cNvSpPr/>
          <p:nvPr/>
        </p:nvSpPr>
        <p:spPr>
          <a:xfrm>
            <a:off x="3127177" y="329703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Customer insights:</a:t>
            </a:r>
            <a:r>
              <a:rPr lang="en-US" sz="667" dirty="0">
                <a:solidFill>
                  <a:srgbClr val="2B3541"/>
                </a:solidFill>
                <a:latin typeface="Funnel Sans" pitchFamily="34" charset="0"/>
                <a:ea typeface="Funnel Sans" pitchFamily="34" charset="-122"/>
                <a:cs typeface="Funnel Sans" pitchFamily="34" charset="-120"/>
              </a:rPr>
              <a:t> Batch-processed, relying on daily/weekly reports rather than real-time data.</a:t>
            </a:r>
            <a:endParaRPr lang="en-US" sz="667" dirty="0"/>
          </a:p>
        </p:txBody>
      </p:sp>
      <p:sp>
        <p:nvSpPr>
          <p:cNvPr id="11" name="Text 9"/>
          <p:cNvSpPr/>
          <p:nvPr/>
        </p:nvSpPr>
        <p:spPr>
          <a:xfrm>
            <a:off x="3127177" y="360689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Settlement:</a:t>
            </a:r>
            <a:r>
              <a:rPr lang="en-US" sz="667" dirty="0">
                <a:solidFill>
                  <a:srgbClr val="2B3541"/>
                </a:solidFill>
                <a:latin typeface="Funnel Sans" pitchFamily="34" charset="0"/>
                <a:ea typeface="Funnel Sans" pitchFamily="34" charset="-122"/>
                <a:cs typeface="Funnel Sans" pitchFamily="34" charset="-120"/>
              </a:rPr>
              <a:t> Traditional, with B2B payments often taking 2-3 days to clear.</a:t>
            </a:r>
            <a:endParaRPr lang="en-US" sz="667" dirty="0"/>
          </a:p>
        </p:txBody>
      </p:sp>
      <p:sp>
        <p:nvSpPr>
          <p:cNvPr id="12" name="Text 10"/>
          <p:cNvSpPr/>
          <p:nvPr/>
        </p:nvSpPr>
        <p:spPr>
          <a:xfrm>
            <a:off x="6208713" y="1532235"/>
            <a:ext cx="2102644" cy="128290"/>
          </a:xfrm>
          <a:prstGeom prst="rect">
            <a:avLst/>
          </a:prstGeom>
          <a:noFill/>
          <a:ln/>
        </p:spPr>
        <p:txBody>
          <a:bodyPr wrap="none" lIns="0" tIns="0" rIns="0" bIns="0" rtlCol="0" anchor="t"/>
          <a:lstStyle/>
          <a:p>
            <a:pPr>
              <a:lnSpc>
                <a:spcPts val="1000"/>
              </a:lnSpc>
            </a:pPr>
            <a:r>
              <a:rPr lang="en-US" sz="792" dirty="0">
                <a:solidFill>
                  <a:srgbClr val="051D3A"/>
                </a:solidFill>
                <a:latin typeface="Funnel Display" pitchFamily="34" charset="0"/>
                <a:ea typeface="Funnel Display" pitchFamily="34" charset="-122"/>
                <a:cs typeface="Funnel Display" pitchFamily="34" charset="-120"/>
              </a:rPr>
              <a:t>Wells Fargo NEEDS TO BUILD (Future State)</a:t>
            </a:r>
            <a:endParaRPr lang="en-US" sz="792" dirty="0"/>
          </a:p>
        </p:txBody>
      </p:sp>
      <p:sp>
        <p:nvSpPr>
          <p:cNvPr id="13" name="Text 11"/>
          <p:cNvSpPr/>
          <p:nvPr/>
        </p:nvSpPr>
        <p:spPr>
          <a:xfrm>
            <a:off x="6208713" y="1747738"/>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Real-time stream processing architecture:</a:t>
            </a:r>
            <a:r>
              <a:rPr lang="en-US" sz="667" dirty="0">
                <a:solidFill>
                  <a:srgbClr val="2B3541"/>
                </a:solidFill>
                <a:latin typeface="Funnel Sans" pitchFamily="34" charset="0"/>
                <a:ea typeface="Funnel Sans" pitchFamily="34" charset="-122"/>
                <a:cs typeface="Funnel Sans" pitchFamily="34" charset="-120"/>
              </a:rPr>
              <a:t> Similar to Uber's Kafka/Flink for continuous data flow.</a:t>
            </a:r>
            <a:endParaRPr lang="en-US" sz="667" dirty="0"/>
          </a:p>
        </p:txBody>
      </p:sp>
      <p:sp>
        <p:nvSpPr>
          <p:cNvPr id="14" name="Text 12"/>
          <p:cNvSpPr/>
          <p:nvPr/>
        </p:nvSpPr>
        <p:spPr>
          <a:xfrm>
            <a:off x="6208713" y="2057598"/>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Unified customer data platform:</a:t>
            </a:r>
            <a:r>
              <a:rPr lang="en-US" sz="667" dirty="0">
                <a:solidFill>
                  <a:srgbClr val="2B3541"/>
                </a:solidFill>
                <a:latin typeface="Funnel Sans" pitchFamily="34" charset="0"/>
                <a:ea typeface="Funnel Sans" pitchFamily="34" charset="-122"/>
                <a:cs typeface="Funnel Sans" pitchFamily="34" charset="-120"/>
              </a:rPr>
              <a:t> Breaking down silos for a 360-degree customer view.</a:t>
            </a:r>
            <a:endParaRPr lang="en-US" sz="667" dirty="0"/>
          </a:p>
        </p:txBody>
      </p:sp>
      <p:sp>
        <p:nvSpPr>
          <p:cNvPr id="15" name="Text 13"/>
          <p:cNvSpPr/>
          <p:nvPr/>
        </p:nvSpPr>
        <p:spPr>
          <a:xfrm>
            <a:off x="6208713" y="2367458"/>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Modernized infrastructure:</a:t>
            </a:r>
            <a:r>
              <a:rPr lang="en-US" sz="667" dirty="0">
                <a:solidFill>
                  <a:srgbClr val="2B3541"/>
                </a:solidFill>
                <a:latin typeface="Funnel Sans" pitchFamily="34" charset="0"/>
                <a:ea typeface="Funnel Sans" pitchFamily="34" charset="-122"/>
                <a:cs typeface="Funnel Sans" pitchFamily="34" charset="-120"/>
              </a:rPr>
              <a:t> Cloud-native, microservices-based, and highly scalable.</a:t>
            </a:r>
            <a:endParaRPr lang="en-US" sz="667" dirty="0"/>
          </a:p>
        </p:txBody>
      </p:sp>
      <p:sp>
        <p:nvSpPr>
          <p:cNvPr id="16" name="Text 14"/>
          <p:cNvSpPr/>
          <p:nvPr/>
        </p:nvSpPr>
        <p:spPr>
          <a:xfrm>
            <a:off x="6208713" y="267731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Real-time APIs &amp; event-driven architecture:</a:t>
            </a:r>
            <a:r>
              <a:rPr lang="en-US" sz="667" dirty="0">
                <a:solidFill>
                  <a:srgbClr val="2B3541"/>
                </a:solidFill>
                <a:latin typeface="Funnel Sans" pitchFamily="34" charset="0"/>
                <a:ea typeface="Funnel Sans" pitchFamily="34" charset="-122"/>
                <a:cs typeface="Funnel Sans" pitchFamily="34" charset="-120"/>
              </a:rPr>
              <a:t> Enabling instant interactions and data exchange.</a:t>
            </a:r>
            <a:endParaRPr lang="en-US" sz="667" dirty="0"/>
          </a:p>
        </p:txBody>
      </p:sp>
      <p:sp>
        <p:nvSpPr>
          <p:cNvPr id="17" name="Text 15"/>
          <p:cNvSpPr/>
          <p:nvPr/>
        </p:nvSpPr>
        <p:spPr>
          <a:xfrm>
            <a:off x="6208713" y="298717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Predictive fraud prevention:</a:t>
            </a:r>
            <a:r>
              <a:rPr lang="en-US" sz="667" dirty="0">
                <a:solidFill>
                  <a:srgbClr val="2B3541"/>
                </a:solidFill>
                <a:latin typeface="Funnel Sans" pitchFamily="34" charset="0"/>
                <a:ea typeface="Funnel Sans" pitchFamily="34" charset="-122"/>
                <a:cs typeface="Funnel Sans" pitchFamily="34" charset="-120"/>
              </a:rPr>
              <a:t> AI that stops fraud proactively, before it impacts customers.</a:t>
            </a:r>
            <a:endParaRPr lang="en-US" sz="667" dirty="0"/>
          </a:p>
        </p:txBody>
      </p:sp>
      <p:sp>
        <p:nvSpPr>
          <p:cNvPr id="18" name="Text 16"/>
          <p:cNvSpPr/>
          <p:nvPr/>
        </p:nvSpPr>
        <p:spPr>
          <a:xfrm>
            <a:off x="6208713" y="329703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Real-time customer intelligence:</a:t>
            </a:r>
            <a:r>
              <a:rPr lang="en-US" sz="667" dirty="0">
                <a:solidFill>
                  <a:srgbClr val="2B3541"/>
                </a:solidFill>
                <a:latin typeface="Funnel Sans" pitchFamily="34" charset="0"/>
                <a:ea typeface="Funnel Sans" pitchFamily="34" charset="-122"/>
                <a:cs typeface="Funnel Sans" pitchFamily="34" charset="-120"/>
              </a:rPr>
              <a:t> Millisecond insights for personalized, contextual experiences.</a:t>
            </a:r>
            <a:endParaRPr lang="en-US" sz="667" dirty="0"/>
          </a:p>
        </p:txBody>
      </p:sp>
      <p:sp>
        <p:nvSpPr>
          <p:cNvPr id="19" name="Text 17"/>
          <p:cNvSpPr/>
          <p:nvPr/>
        </p:nvSpPr>
        <p:spPr>
          <a:xfrm>
            <a:off x="6208713" y="360689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Instant settlement capability:</a:t>
            </a:r>
            <a:r>
              <a:rPr lang="en-US" sz="667" dirty="0">
                <a:solidFill>
                  <a:srgbClr val="2B3541"/>
                </a:solidFill>
                <a:latin typeface="Funnel Sans" pitchFamily="34" charset="0"/>
                <a:ea typeface="Funnel Sans" pitchFamily="34" charset="-122"/>
                <a:cs typeface="Funnel Sans" pitchFamily="34" charset="-120"/>
              </a:rPr>
              <a:t> Real-time payments for individuals and businesses.</a:t>
            </a:r>
            <a:endParaRPr lang="en-US" sz="667" dirty="0"/>
          </a:p>
        </p:txBody>
      </p:sp>
      <p:sp>
        <p:nvSpPr>
          <p:cNvPr id="20" name="Text 18"/>
          <p:cNvSpPr/>
          <p:nvPr/>
        </p:nvSpPr>
        <p:spPr>
          <a:xfrm>
            <a:off x="6208713" y="3916759"/>
            <a:ext cx="2862263" cy="279400"/>
          </a:xfrm>
          <a:prstGeom prst="rect">
            <a:avLst/>
          </a:prstGeom>
          <a:noFill/>
          <a:ln/>
        </p:spPr>
        <p:txBody>
          <a:bodyPr wrap="squar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Geospatial intelligence:</a:t>
            </a:r>
            <a:r>
              <a:rPr lang="en-US" sz="667" dirty="0">
                <a:solidFill>
                  <a:srgbClr val="2B3541"/>
                </a:solidFill>
                <a:latin typeface="Funnel Sans" pitchFamily="34" charset="0"/>
                <a:ea typeface="Funnel Sans" pitchFamily="34" charset="-122"/>
                <a:cs typeface="Funnel Sans" pitchFamily="34" charset="-120"/>
              </a:rPr>
              <a:t> H3-like systems for location-based banking services and risk assessment.</a:t>
            </a:r>
            <a:endParaRPr lang="en-US" sz="667" dirty="0"/>
          </a:p>
        </p:txBody>
      </p:sp>
      <p:sp>
        <p:nvSpPr>
          <p:cNvPr id="21" name="Text 19"/>
          <p:cNvSpPr/>
          <p:nvPr/>
        </p:nvSpPr>
        <p:spPr>
          <a:xfrm>
            <a:off x="3127177" y="4357489"/>
            <a:ext cx="2386508"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The Implementation Challenge</a:t>
            </a:r>
            <a:endParaRPr lang="en-US" sz="1292" dirty="0"/>
          </a:p>
        </p:txBody>
      </p:sp>
      <p:sp>
        <p:nvSpPr>
          <p:cNvPr id="22" name="Text 20"/>
          <p:cNvSpPr/>
          <p:nvPr/>
        </p:nvSpPr>
        <p:spPr>
          <a:xfrm>
            <a:off x="3127177" y="4693742"/>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Technical debt:</a:t>
            </a:r>
            <a:r>
              <a:rPr lang="en-US" sz="667" dirty="0">
                <a:solidFill>
                  <a:srgbClr val="2B3541"/>
                </a:solidFill>
                <a:latin typeface="Funnel Sans" pitchFamily="34" charset="0"/>
                <a:ea typeface="Funnel Sans" pitchFamily="34" charset="-122"/>
                <a:cs typeface="Funnel Sans" pitchFamily="34" charset="-120"/>
              </a:rPr>
              <a:t> Replacing or integrating with decades-old legacy systems is complex and costly.</a:t>
            </a:r>
            <a:endParaRPr lang="en-US" sz="667" dirty="0"/>
          </a:p>
        </p:txBody>
      </p:sp>
      <p:sp>
        <p:nvSpPr>
          <p:cNvPr id="23" name="Text 21"/>
          <p:cNvSpPr/>
          <p:nvPr/>
        </p:nvSpPr>
        <p:spPr>
          <a:xfrm>
            <a:off x="3127177" y="4863902"/>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Organizational silos:</a:t>
            </a:r>
            <a:r>
              <a:rPr lang="en-US" sz="667" dirty="0">
                <a:solidFill>
                  <a:srgbClr val="2B3541"/>
                </a:solidFill>
                <a:latin typeface="Funnel Sans" pitchFamily="34" charset="0"/>
                <a:ea typeface="Funnel Sans" pitchFamily="34" charset="-122"/>
                <a:cs typeface="Funnel Sans" pitchFamily="34" charset="-120"/>
              </a:rPr>
              <a:t> Deep-rooted departmental separation hinders cross-functional data sharing and collaboration.</a:t>
            </a:r>
            <a:endParaRPr lang="en-US" sz="667" dirty="0"/>
          </a:p>
        </p:txBody>
      </p:sp>
      <p:sp>
        <p:nvSpPr>
          <p:cNvPr id="24" name="Text 22"/>
          <p:cNvSpPr/>
          <p:nvPr/>
        </p:nvSpPr>
        <p:spPr>
          <a:xfrm>
            <a:off x="3127177" y="5034062"/>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Regulatory complexity:</a:t>
            </a:r>
            <a:r>
              <a:rPr lang="en-US" sz="667" dirty="0">
                <a:solidFill>
                  <a:srgbClr val="2B3541"/>
                </a:solidFill>
                <a:latin typeface="Funnel Sans" pitchFamily="34" charset="0"/>
                <a:ea typeface="Funnel Sans" pitchFamily="34" charset="-122"/>
                <a:cs typeface="Funnel Sans" pitchFamily="34" charset="-120"/>
              </a:rPr>
              <a:t> Strict banking regulations can slow down rapid technological innovation and deployment.</a:t>
            </a:r>
            <a:endParaRPr lang="en-US" sz="667" dirty="0"/>
          </a:p>
        </p:txBody>
      </p:sp>
      <p:sp>
        <p:nvSpPr>
          <p:cNvPr id="25" name="Text 23"/>
          <p:cNvSpPr/>
          <p:nvPr/>
        </p:nvSpPr>
        <p:spPr>
          <a:xfrm>
            <a:off x="3127177" y="5204222"/>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Talent gap:</a:t>
            </a:r>
            <a:r>
              <a:rPr lang="en-US" sz="667" dirty="0">
                <a:solidFill>
                  <a:srgbClr val="2B3541"/>
                </a:solidFill>
                <a:latin typeface="Funnel Sans" pitchFamily="34" charset="0"/>
                <a:ea typeface="Funnel Sans" pitchFamily="34" charset="-122"/>
                <a:cs typeface="Funnel Sans" pitchFamily="34" charset="-120"/>
              </a:rPr>
              <a:t> A shortage of engineers skilled in real-time stream processing, cloud-native development, and advanced AI.</a:t>
            </a:r>
            <a:endParaRPr lang="en-US" sz="667" dirty="0"/>
          </a:p>
        </p:txBody>
      </p:sp>
      <p:sp>
        <p:nvSpPr>
          <p:cNvPr id="26" name="Text 24"/>
          <p:cNvSpPr/>
          <p:nvPr/>
        </p:nvSpPr>
        <p:spPr>
          <a:xfrm>
            <a:off x="3127177" y="5374382"/>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Timeline:</a:t>
            </a:r>
            <a:r>
              <a:rPr lang="en-US" sz="667" dirty="0">
                <a:solidFill>
                  <a:srgbClr val="2B3541"/>
                </a:solidFill>
                <a:latin typeface="Funnel Sans" pitchFamily="34" charset="0"/>
                <a:ea typeface="Funnel Sans" pitchFamily="34" charset="-122"/>
                <a:cs typeface="Funnel Sans" pitchFamily="34" charset="-120"/>
              </a:rPr>
              <a:t> A full transformation is a multi-year effort (3-5 years), not a quick fix.</a:t>
            </a:r>
            <a:endParaRPr lang="en-US" sz="667" dirty="0"/>
          </a:p>
        </p:txBody>
      </p:sp>
      <p:sp>
        <p:nvSpPr>
          <p:cNvPr id="27" name="Text 25"/>
          <p:cNvSpPr/>
          <p:nvPr/>
        </p:nvSpPr>
        <p:spPr>
          <a:xfrm>
            <a:off x="3127177" y="5644952"/>
            <a:ext cx="1954907"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The Opportunity Window</a:t>
            </a:r>
            <a:endParaRPr lang="en-US" sz="1292" dirty="0"/>
          </a:p>
        </p:txBody>
      </p:sp>
      <p:sp>
        <p:nvSpPr>
          <p:cNvPr id="28" name="Text 26"/>
          <p:cNvSpPr/>
          <p:nvPr/>
        </p:nvSpPr>
        <p:spPr>
          <a:xfrm>
            <a:off x="3127177" y="5981204"/>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Competitors also behind:</a:t>
            </a:r>
            <a:r>
              <a:rPr lang="en-US" sz="667" dirty="0">
                <a:solidFill>
                  <a:srgbClr val="2B3541"/>
                </a:solidFill>
                <a:latin typeface="Funnel Sans" pitchFamily="34" charset="0"/>
                <a:ea typeface="Funnel Sans" pitchFamily="34" charset="-122"/>
                <a:cs typeface="Funnel Sans" pitchFamily="34" charset="-120"/>
              </a:rPr>
              <a:t> Major players like JPMorgan, Bank of America, and Citibank face similar challenges.</a:t>
            </a:r>
            <a:endParaRPr lang="en-US" sz="667" dirty="0"/>
          </a:p>
        </p:txBody>
      </p:sp>
      <p:sp>
        <p:nvSpPr>
          <p:cNvPr id="29" name="Text 27"/>
          <p:cNvSpPr/>
          <p:nvPr/>
        </p:nvSpPr>
        <p:spPr>
          <a:xfrm>
            <a:off x="3127177" y="6151364"/>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First mover advantage:</a:t>
            </a:r>
            <a:r>
              <a:rPr lang="en-US" sz="667" dirty="0">
                <a:solidFill>
                  <a:srgbClr val="2B3541"/>
                </a:solidFill>
                <a:latin typeface="Funnel Sans" pitchFamily="34" charset="0"/>
                <a:ea typeface="Funnel Sans" pitchFamily="34" charset="-122"/>
                <a:cs typeface="Funnel Sans" pitchFamily="34" charset="-120"/>
              </a:rPr>
              <a:t> The bank that successfully adopts real-time architecture first will dominate the next decade of fintech.</a:t>
            </a:r>
            <a:endParaRPr lang="en-US" sz="667" dirty="0"/>
          </a:p>
        </p:txBody>
      </p:sp>
      <p:sp>
        <p:nvSpPr>
          <p:cNvPr id="30" name="Text 28"/>
          <p:cNvSpPr/>
          <p:nvPr/>
        </p:nvSpPr>
        <p:spPr>
          <a:xfrm>
            <a:off x="3127177" y="6321524"/>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Customer expectations are rising:</a:t>
            </a:r>
            <a:r>
              <a:rPr lang="en-US" sz="667" dirty="0">
                <a:solidFill>
                  <a:srgbClr val="2B3541"/>
                </a:solidFill>
                <a:latin typeface="Funnel Sans" pitchFamily="34" charset="0"/>
                <a:ea typeface="Funnel Sans" pitchFamily="34" charset="-122"/>
                <a:cs typeface="Funnel Sans" pitchFamily="34" charset="-120"/>
              </a:rPr>
              <a:t> Consumers now expect Uber-like instant and seamless experiences across all services, including banking.</a:t>
            </a:r>
            <a:endParaRPr lang="en-US" sz="667" dirty="0"/>
          </a:p>
        </p:txBody>
      </p:sp>
      <p:sp>
        <p:nvSpPr>
          <p:cNvPr id="31" name="Text 29"/>
          <p:cNvSpPr/>
          <p:nvPr/>
        </p:nvSpPr>
        <p:spPr>
          <a:xfrm>
            <a:off x="3127177" y="6491684"/>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Technology is ready:</a:t>
            </a:r>
            <a:r>
              <a:rPr lang="en-US" sz="667" dirty="0">
                <a:solidFill>
                  <a:srgbClr val="2B3541"/>
                </a:solidFill>
                <a:latin typeface="Funnel Sans" pitchFamily="34" charset="0"/>
                <a:ea typeface="Funnel Sans" pitchFamily="34" charset="-122"/>
                <a:cs typeface="Funnel Sans" pitchFamily="34" charset="-120"/>
              </a:rPr>
              <a:t> Real-time architectures are proven and mature, successfully implemented by tech giants like Uber and Netflix.</a:t>
            </a:r>
            <a:endParaRPr lang="en-US" sz="667" dirty="0"/>
          </a:p>
        </p:txBody>
      </p:sp>
      <p:sp>
        <p:nvSpPr>
          <p:cNvPr id="32" name="Text 30"/>
          <p:cNvSpPr/>
          <p:nvPr/>
        </p:nvSpPr>
        <p:spPr>
          <a:xfrm>
            <a:off x="3127177" y="6762254"/>
            <a:ext cx="1842493"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Critical Success Factors</a:t>
            </a:r>
            <a:endParaRPr lang="en-US" sz="1292" dirty="0"/>
          </a:p>
        </p:txBody>
      </p:sp>
      <p:sp>
        <p:nvSpPr>
          <p:cNvPr id="33" name="Text 31"/>
          <p:cNvSpPr/>
          <p:nvPr/>
        </p:nvSpPr>
        <p:spPr>
          <a:xfrm>
            <a:off x="3127177" y="7098507"/>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Executive commitment:</a:t>
            </a:r>
            <a:r>
              <a:rPr lang="en-US" sz="667" dirty="0">
                <a:solidFill>
                  <a:srgbClr val="2B3541"/>
                </a:solidFill>
                <a:latin typeface="Funnel Sans" pitchFamily="34" charset="0"/>
                <a:ea typeface="Funnel Sans" pitchFamily="34" charset="-122"/>
                <a:cs typeface="Funnel Sans" pitchFamily="34" charset="-120"/>
              </a:rPr>
              <a:t> CEO and leadership must champion this as a top strategic priority.</a:t>
            </a:r>
            <a:endParaRPr lang="en-US" sz="667" dirty="0"/>
          </a:p>
        </p:txBody>
      </p:sp>
      <p:sp>
        <p:nvSpPr>
          <p:cNvPr id="34" name="Text 32"/>
          <p:cNvSpPr/>
          <p:nvPr/>
        </p:nvSpPr>
        <p:spPr>
          <a:xfrm>
            <a:off x="3127177" y="7268667"/>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Massive investment:</a:t>
            </a:r>
            <a:r>
              <a:rPr lang="en-US" sz="667" dirty="0">
                <a:solidFill>
                  <a:srgbClr val="2B3541"/>
                </a:solidFill>
                <a:latin typeface="Funnel Sans" pitchFamily="34" charset="0"/>
                <a:ea typeface="Funnel Sans" pitchFamily="34" charset="-122"/>
                <a:cs typeface="Funnel Sans" pitchFamily="34" charset="-120"/>
              </a:rPr>
              <a:t> Billions will be needed for infrastructure modernization, talent, and R&amp;D.</a:t>
            </a:r>
            <a:endParaRPr lang="en-US" sz="667" dirty="0"/>
          </a:p>
        </p:txBody>
      </p:sp>
      <p:sp>
        <p:nvSpPr>
          <p:cNvPr id="35" name="Text 33"/>
          <p:cNvSpPr/>
          <p:nvPr/>
        </p:nvSpPr>
        <p:spPr>
          <a:xfrm>
            <a:off x="3127177" y="7438827"/>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Aggressive talent acquisition:</a:t>
            </a:r>
            <a:r>
              <a:rPr lang="en-US" sz="667" dirty="0">
                <a:solidFill>
                  <a:srgbClr val="2B3541"/>
                </a:solidFill>
                <a:latin typeface="Funnel Sans" pitchFamily="34" charset="0"/>
                <a:ea typeface="Funnel Sans" pitchFamily="34" charset="-122"/>
                <a:cs typeface="Funnel Sans" pitchFamily="34" charset="-120"/>
              </a:rPr>
              <a:t> Hire top engineers and data scientists from leading tech companies.</a:t>
            </a:r>
            <a:endParaRPr lang="en-US" sz="667" dirty="0"/>
          </a:p>
        </p:txBody>
      </p:sp>
      <p:sp>
        <p:nvSpPr>
          <p:cNvPr id="36" name="Text 34"/>
          <p:cNvSpPr/>
          <p:nvPr/>
        </p:nvSpPr>
        <p:spPr>
          <a:xfrm>
            <a:off x="3127177" y="7608987"/>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Strategic partnerships:</a:t>
            </a:r>
            <a:r>
              <a:rPr lang="en-US" sz="667" dirty="0">
                <a:solidFill>
                  <a:srgbClr val="2B3541"/>
                </a:solidFill>
                <a:latin typeface="Funnel Sans" pitchFamily="34" charset="0"/>
                <a:ea typeface="Funnel Sans" pitchFamily="34" charset="-122"/>
                <a:cs typeface="Funnel Sans" pitchFamily="34" charset="-120"/>
              </a:rPr>
              <a:t> Collaborate with cloud providers (AWS, Google Cloud) and fintech innovators.</a:t>
            </a:r>
            <a:endParaRPr lang="en-US" sz="667" dirty="0"/>
          </a:p>
        </p:txBody>
      </p:sp>
      <p:sp>
        <p:nvSpPr>
          <p:cNvPr id="37" name="Text 35"/>
          <p:cNvSpPr/>
          <p:nvPr/>
        </p:nvSpPr>
        <p:spPr>
          <a:xfrm>
            <a:off x="3127177" y="7779147"/>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Agile transformation:</a:t>
            </a:r>
            <a:r>
              <a:rPr lang="en-US" sz="667" dirty="0">
                <a:solidFill>
                  <a:srgbClr val="2B3541"/>
                </a:solidFill>
                <a:latin typeface="Funnel Sans" pitchFamily="34" charset="0"/>
                <a:ea typeface="Funnel Sans" pitchFamily="34" charset="-122"/>
                <a:cs typeface="Funnel Sans" pitchFamily="34" charset="-120"/>
              </a:rPr>
              <a:t> Shift from traditional waterfall development to a flexible, iterative agile methodology.</a:t>
            </a:r>
            <a:endParaRPr lang="en-US" sz="667" dirty="0"/>
          </a:p>
        </p:txBody>
      </p:sp>
      <p:sp>
        <p:nvSpPr>
          <p:cNvPr id="38" name="Text 36"/>
          <p:cNvSpPr/>
          <p:nvPr/>
        </p:nvSpPr>
        <p:spPr>
          <a:xfrm>
            <a:off x="3127177" y="7949307"/>
            <a:ext cx="5937548" cy="139700"/>
          </a:xfrm>
          <a:prstGeom prst="rect">
            <a:avLst/>
          </a:prstGeom>
          <a:noFill/>
          <a:ln/>
        </p:spPr>
        <p:txBody>
          <a:bodyPr wrap="none" lIns="0" tIns="0" rIns="0" bIns="0" rtlCol="0" anchor="t"/>
          <a:lstStyle/>
          <a:p>
            <a:pPr marL="285739" indent="-285739">
              <a:lnSpc>
                <a:spcPts val="1083"/>
              </a:lnSpc>
              <a:buSzPct val="100000"/>
              <a:buChar char="•"/>
            </a:pPr>
            <a:r>
              <a:rPr lang="en-US" sz="667" b="1" dirty="0">
                <a:solidFill>
                  <a:srgbClr val="2B3541"/>
                </a:solidFill>
                <a:latin typeface="Funnel Sans" pitchFamily="34" charset="0"/>
                <a:ea typeface="Funnel Sans" pitchFamily="34" charset="-122"/>
                <a:cs typeface="Funnel Sans" pitchFamily="34" charset="-120"/>
              </a:rPr>
              <a:t>Customer-centric mindset:</a:t>
            </a:r>
            <a:r>
              <a:rPr lang="en-US" sz="667" dirty="0">
                <a:solidFill>
                  <a:srgbClr val="2B3541"/>
                </a:solidFill>
                <a:latin typeface="Funnel Sans" pitchFamily="34" charset="0"/>
                <a:ea typeface="Funnel Sans" pitchFamily="34" charset="-122"/>
                <a:cs typeface="Funnel Sans" pitchFamily="34" charset="-120"/>
              </a:rPr>
              <a:t> Prioritize user experience and value delivery over internal processes and compliance alone.</a:t>
            </a:r>
            <a:endParaRPr lang="en-US" sz="667" dirty="0"/>
          </a:p>
        </p:txBody>
      </p:sp>
      <p:sp>
        <p:nvSpPr>
          <p:cNvPr id="39" name="Text 37"/>
          <p:cNvSpPr/>
          <p:nvPr/>
        </p:nvSpPr>
        <p:spPr>
          <a:xfrm>
            <a:off x="3127177" y="8219877"/>
            <a:ext cx="1642765" cy="205383"/>
          </a:xfrm>
          <a:prstGeom prst="rect">
            <a:avLst/>
          </a:prstGeom>
          <a:noFill/>
          <a:ln/>
        </p:spPr>
        <p:txBody>
          <a:bodyPr wrap="none" lIns="0" tIns="0" rIns="0" bIns="0" rtlCol="0" anchor="t"/>
          <a:lstStyle/>
          <a:p>
            <a:pPr>
              <a:lnSpc>
                <a:spcPts val="1583"/>
              </a:lnSpc>
            </a:pPr>
            <a:r>
              <a:rPr lang="en-US" sz="1292" dirty="0">
                <a:solidFill>
                  <a:srgbClr val="051D3A"/>
                </a:solidFill>
                <a:latin typeface="Funnel Display" pitchFamily="34" charset="0"/>
                <a:ea typeface="Funnel Display" pitchFamily="34" charset="-122"/>
                <a:cs typeface="Funnel Display" pitchFamily="34" charset="-120"/>
              </a:rPr>
              <a:t>The Bottom Line</a:t>
            </a:r>
            <a:endParaRPr lang="en-US" sz="1292" dirty="0"/>
          </a:p>
        </p:txBody>
      </p:sp>
      <p:sp>
        <p:nvSpPr>
          <p:cNvPr id="40" name="Shape 38"/>
          <p:cNvSpPr/>
          <p:nvPr/>
        </p:nvSpPr>
        <p:spPr>
          <a:xfrm>
            <a:off x="3127177" y="8556129"/>
            <a:ext cx="1920974" cy="566539"/>
          </a:xfrm>
          <a:prstGeom prst="roundRect">
            <a:avLst>
              <a:gd name="adj" fmla="val 6470"/>
            </a:avLst>
          </a:prstGeom>
          <a:solidFill>
            <a:srgbClr val="FAF5EB"/>
          </a:solidFill>
          <a:ln w="15240">
            <a:solidFill>
              <a:srgbClr val="D5CDBE"/>
            </a:solidFill>
            <a:prstDash val="solid"/>
          </a:ln>
        </p:spPr>
      </p:sp>
      <p:pic>
        <p:nvPicPr>
          <p:cNvPr id="41" name="Image 0" descr="preencoded.png"/>
          <p:cNvPicPr>
            <a:picLocks noChangeAspect="1"/>
          </p:cNvPicPr>
          <p:nvPr/>
        </p:nvPicPr>
        <p:blipFill>
          <a:blip r:embed="rId3"/>
          <a:stretch>
            <a:fillRect/>
          </a:stretch>
        </p:blipFill>
        <p:spPr>
          <a:xfrm>
            <a:off x="3087589" y="8516541"/>
            <a:ext cx="104676" cy="104676"/>
          </a:xfrm>
          <a:prstGeom prst="rect">
            <a:avLst/>
          </a:prstGeom>
        </p:spPr>
      </p:pic>
      <p:pic>
        <p:nvPicPr>
          <p:cNvPr id="42" name="Image 1" descr="preencoded.png"/>
          <p:cNvPicPr>
            <a:picLocks noChangeAspect="1"/>
          </p:cNvPicPr>
          <p:nvPr/>
        </p:nvPicPr>
        <p:blipFill>
          <a:blip r:embed="rId4"/>
          <a:stretch>
            <a:fillRect/>
          </a:stretch>
        </p:blipFill>
        <p:spPr>
          <a:xfrm>
            <a:off x="4983064" y="9057581"/>
            <a:ext cx="104676" cy="104676"/>
          </a:xfrm>
          <a:prstGeom prst="rect">
            <a:avLst/>
          </a:prstGeom>
        </p:spPr>
      </p:pic>
      <p:sp>
        <p:nvSpPr>
          <p:cNvPr id="43" name="Text 39"/>
          <p:cNvSpPr/>
          <p:nvPr/>
        </p:nvSpPr>
        <p:spPr>
          <a:xfrm>
            <a:off x="3270746" y="8699698"/>
            <a:ext cx="1633835"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Wells Fargo has the </a:t>
            </a:r>
            <a:r>
              <a:rPr lang="en-US" sz="667" b="1" dirty="0">
                <a:solidFill>
                  <a:srgbClr val="2B3541"/>
                </a:solidFill>
                <a:latin typeface="Funnel Sans" pitchFamily="34" charset="0"/>
                <a:ea typeface="Funnel Sans" pitchFamily="34" charset="-122"/>
                <a:cs typeface="Funnel Sans" pitchFamily="34" charset="-120"/>
              </a:rPr>
              <a:t>FOUNDATION</a:t>
            </a:r>
            <a:r>
              <a:rPr lang="en-US" sz="667" dirty="0">
                <a:solidFill>
                  <a:srgbClr val="2B3541"/>
                </a:solidFill>
                <a:latin typeface="Funnel Sans" pitchFamily="34" charset="0"/>
                <a:ea typeface="Funnel Sans" pitchFamily="34" charset="-122"/>
                <a:cs typeface="Funnel Sans" pitchFamily="34" charset="-120"/>
              </a:rPr>
              <a:t> but NOT the </a:t>
            </a:r>
            <a:r>
              <a:rPr lang="en-US" sz="667" b="1" dirty="0">
                <a:solidFill>
                  <a:srgbClr val="2B3541"/>
                </a:solidFill>
                <a:latin typeface="Funnel Sans" pitchFamily="34" charset="0"/>
                <a:ea typeface="Funnel Sans" pitchFamily="34" charset="-122"/>
                <a:cs typeface="Funnel Sans" pitchFamily="34" charset="-120"/>
              </a:rPr>
              <a:t>REAL-TIME ARCHITECTURE</a:t>
            </a:r>
            <a:r>
              <a:rPr lang="en-US" sz="667" dirty="0">
                <a:solidFill>
                  <a:srgbClr val="2B3541"/>
                </a:solidFill>
                <a:latin typeface="Funnel Sans" pitchFamily="34" charset="0"/>
                <a:ea typeface="Funnel Sans" pitchFamily="34" charset="-122"/>
                <a:cs typeface="Funnel Sans" pitchFamily="34" charset="-120"/>
              </a:rPr>
              <a:t>.</a:t>
            </a:r>
            <a:endParaRPr lang="en-US" sz="667" dirty="0"/>
          </a:p>
        </p:txBody>
      </p:sp>
      <p:sp>
        <p:nvSpPr>
          <p:cNvPr id="44" name="Shape 40"/>
          <p:cNvSpPr/>
          <p:nvPr/>
        </p:nvSpPr>
        <p:spPr>
          <a:xfrm>
            <a:off x="5135364" y="8556129"/>
            <a:ext cx="1921073" cy="566539"/>
          </a:xfrm>
          <a:prstGeom prst="roundRect">
            <a:avLst>
              <a:gd name="adj" fmla="val 6470"/>
            </a:avLst>
          </a:prstGeom>
          <a:solidFill>
            <a:srgbClr val="FAF5EB"/>
          </a:solidFill>
          <a:ln w="15240">
            <a:solidFill>
              <a:srgbClr val="D5CDBE"/>
            </a:solidFill>
            <a:prstDash val="solid"/>
          </a:ln>
        </p:spPr>
      </p:sp>
      <p:pic>
        <p:nvPicPr>
          <p:cNvPr id="45" name="Image 2" descr="preencoded.png"/>
          <p:cNvPicPr>
            <a:picLocks noChangeAspect="1"/>
          </p:cNvPicPr>
          <p:nvPr/>
        </p:nvPicPr>
        <p:blipFill>
          <a:blip r:embed="rId3"/>
          <a:stretch>
            <a:fillRect/>
          </a:stretch>
        </p:blipFill>
        <p:spPr>
          <a:xfrm>
            <a:off x="5095776" y="8516541"/>
            <a:ext cx="104676" cy="104676"/>
          </a:xfrm>
          <a:prstGeom prst="rect">
            <a:avLst/>
          </a:prstGeom>
        </p:spPr>
      </p:pic>
      <p:pic>
        <p:nvPicPr>
          <p:cNvPr id="46" name="Image 3" descr="preencoded.png"/>
          <p:cNvPicPr>
            <a:picLocks noChangeAspect="1"/>
          </p:cNvPicPr>
          <p:nvPr/>
        </p:nvPicPr>
        <p:blipFill>
          <a:blip r:embed="rId4"/>
          <a:stretch>
            <a:fillRect/>
          </a:stretch>
        </p:blipFill>
        <p:spPr>
          <a:xfrm>
            <a:off x="6991350" y="9057581"/>
            <a:ext cx="104676" cy="104676"/>
          </a:xfrm>
          <a:prstGeom prst="rect">
            <a:avLst/>
          </a:prstGeom>
        </p:spPr>
      </p:pic>
      <p:sp>
        <p:nvSpPr>
          <p:cNvPr id="47" name="Text 41"/>
          <p:cNvSpPr/>
          <p:nvPr/>
        </p:nvSpPr>
        <p:spPr>
          <a:xfrm>
            <a:off x="5278934" y="8699698"/>
            <a:ext cx="1633934"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They have the </a:t>
            </a:r>
            <a:r>
              <a:rPr lang="en-US" sz="667" b="1" dirty="0">
                <a:solidFill>
                  <a:srgbClr val="2B3541"/>
                </a:solidFill>
                <a:latin typeface="Funnel Sans" pitchFamily="34" charset="0"/>
                <a:ea typeface="Funnel Sans" pitchFamily="34" charset="-122"/>
                <a:cs typeface="Funnel Sans" pitchFamily="34" charset="-120"/>
              </a:rPr>
              <a:t>ASSETS</a:t>
            </a:r>
            <a:r>
              <a:rPr lang="en-US" sz="667" dirty="0">
                <a:solidFill>
                  <a:srgbClr val="2B3541"/>
                </a:solidFill>
                <a:latin typeface="Funnel Sans" pitchFamily="34" charset="0"/>
                <a:ea typeface="Funnel Sans" pitchFamily="34" charset="-122"/>
                <a:cs typeface="Funnel Sans" pitchFamily="34" charset="-120"/>
              </a:rPr>
              <a:t> but NOT the </a:t>
            </a:r>
            <a:r>
              <a:rPr lang="en-US" sz="667" b="1" dirty="0">
                <a:solidFill>
                  <a:srgbClr val="2B3541"/>
                </a:solidFill>
                <a:latin typeface="Funnel Sans" pitchFamily="34" charset="0"/>
                <a:ea typeface="Funnel Sans" pitchFamily="34" charset="-122"/>
                <a:cs typeface="Funnel Sans" pitchFamily="34" charset="-120"/>
              </a:rPr>
              <a:t>AGILITY</a:t>
            </a:r>
            <a:r>
              <a:rPr lang="en-US" sz="667" dirty="0">
                <a:solidFill>
                  <a:srgbClr val="2B3541"/>
                </a:solidFill>
                <a:latin typeface="Funnel Sans" pitchFamily="34" charset="0"/>
                <a:ea typeface="Funnel Sans" pitchFamily="34" charset="-122"/>
                <a:cs typeface="Funnel Sans" pitchFamily="34" charset="-120"/>
              </a:rPr>
              <a:t>.</a:t>
            </a:r>
            <a:endParaRPr lang="en-US" sz="667" dirty="0"/>
          </a:p>
        </p:txBody>
      </p:sp>
      <p:sp>
        <p:nvSpPr>
          <p:cNvPr id="48" name="Shape 42"/>
          <p:cNvSpPr/>
          <p:nvPr/>
        </p:nvSpPr>
        <p:spPr>
          <a:xfrm>
            <a:off x="7143651" y="8556129"/>
            <a:ext cx="1920974" cy="566539"/>
          </a:xfrm>
          <a:prstGeom prst="roundRect">
            <a:avLst>
              <a:gd name="adj" fmla="val 6470"/>
            </a:avLst>
          </a:prstGeom>
          <a:solidFill>
            <a:srgbClr val="FAF5EB"/>
          </a:solidFill>
          <a:ln w="15240">
            <a:solidFill>
              <a:srgbClr val="D5CDBE"/>
            </a:solidFill>
            <a:prstDash val="solid"/>
          </a:ln>
        </p:spPr>
      </p:sp>
      <p:pic>
        <p:nvPicPr>
          <p:cNvPr id="49" name="Image 4" descr="preencoded.png"/>
          <p:cNvPicPr>
            <a:picLocks noChangeAspect="1"/>
          </p:cNvPicPr>
          <p:nvPr/>
        </p:nvPicPr>
        <p:blipFill>
          <a:blip r:embed="rId3"/>
          <a:stretch>
            <a:fillRect/>
          </a:stretch>
        </p:blipFill>
        <p:spPr>
          <a:xfrm>
            <a:off x="7104063" y="8516541"/>
            <a:ext cx="104676" cy="104676"/>
          </a:xfrm>
          <a:prstGeom prst="rect">
            <a:avLst/>
          </a:prstGeom>
        </p:spPr>
      </p:pic>
      <p:pic>
        <p:nvPicPr>
          <p:cNvPr id="50" name="Image 5" descr="preencoded.png"/>
          <p:cNvPicPr>
            <a:picLocks noChangeAspect="1"/>
          </p:cNvPicPr>
          <p:nvPr/>
        </p:nvPicPr>
        <p:blipFill>
          <a:blip r:embed="rId4"/>
          <a:stretch>
            <a:fillRect/>
          </a:stretch>
        </p:blipFill>
        <p:spPr>
          <a:xfrm>
            <a:off x="8999538" y="9057581"/>
            <a:ext cx="104676" cy="104676"/>
          </a:xfrm>
          <a:prstGeom prst="rect">
            <a:avLst/>
          </a:prstGeom>
        </p:spPr>
      </p:pic>
      <p:sp>
        <p:nvSpPr>
          <p:cNvPr id="51" name="Text 43"/>
          <p:cNvSpPr/>
          <p:nvPr/>
        </p:nvSpPr>
        <p:spPr>
          <a:xfrm>
            <a:off x="7287220" y="8699698"/>
            <a:ext cx="1633835" cy="279400"/>
          </a:xfrm>
          <a:prstGeom prst="rect">
            <a:avLst/>
          </a:prstGeom>
          <a:noFill/>
          <a:ln/>
        </p:spPr>
        <p:txBody>
          <a:bodyPr wrap="squar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They have the </a:t>
            </a:r>
            <a:r>
              <a:rPr lang="en-US" sz="667" b="1" dirty="0">
                <a:solidFill>
                  <a:srgbClr val="2B3541"/>
                </a:solidFill>
                <a:latin typeface="Funnel Sans" pitchFamily="34" charset="0"/>
                <a:ea typeface="Funnel Sans" pitchFamily="34" charset="-122"/>
                <a:cs typeface="Funnel Sans" pitchFamily="34" charset="-120"/>
              </a:rPr>
              <a:t>CUSTOMERS</a:t>
            </a:r>
            <a:r>
              <a:rPr lang="en-US" sz="667" dirty="0">
                <a:solidFill>
                  <a:srgbClr val="2B3541"/>
                </a:solidFill>
                <a:latin typeface="Funnel Sans" pitchFamily="34" charset="0"/>
                <a:ea typeface="Funnel Sans" pitchFamily="34" charset="-122"/>
                <a:cs typeface="Funnel Sans" pitchFamily="34" charset="-120"/>
              </a:rPr>
              <a:t> but NOT the </a:t>
            </a:r>
            <a:r>
              <a:rPr lang="en-US" sz="667" b="1" dirty="0">
                <a:solidFill>
                  <a:srgbClr val="2B3541"/>
                </a:solidFill>
                <a:latin typeface="Funnel Sans" pitchFamily="34" charset="0"/>
                <a:ea typeface="Funnel Sans" pitchFamily="34" charset="-122"/>
                <a:cs typeface="Funnel Sans" pitchFamily="34" charset="-120"/>
              </a:rPr>
              <a:t>UBER-LIKE EXPERIENCE</a:t>
            </a:r>
            <a:r>
              <a:rPr lang="en-US" sz="667" dirty="0">
                <a:solidFill>
                  <a:srgbClr val="2B3541"/>
                </a:solidFill>
                <a:latin typeface="Funnel Sans" pitchFamily="34" charset="0"/>
                <a:ea typeface="Funnel Sans" pitchFamily="34" charset="-122"/>
                <a:cs typeface="Funnel Sans" pitchFamily="34" charset="-120"/>
              </a:rPr>
              <a:t>.</a:t>
            </a:r>
            <a:endParaRPr lang="en-US" sz="667" dirty="0"/>
          </a:p>
        </p:txBody>
      </p:sp>
      <p:sp>
        <p:nvSpPr>
          <p:cNvPr id="52" name="Text 44"/>
          <p:cNvSpPr/>
          <p:nvPr/>
        </p:nvSpPr>
        <p:spPr>
          <a:xfrm>
            <a:off x="3127177" y="9220795"/>
            <a:ext cx="5937548" cy="139700"/>
          </a:xfrm>
          <a:prstGeom prst="rect">
            <a:avLst/>
          </a:prstGeom>
          <a:noFill/>
          <a:ln/>
        </p:spPr>
        <p:txBody>
          <a:bodyPr wrap="none" lIns="0" tIns="0" rIns="0" bIns="0" rtlCol="0" anchor="t"/>
          <a:lstStyle/>
          <a:p>
            <a:pPr>
              <a:lnSpc>
                <a:spcPts val="1083"/>
              </a:lnSpc>
            </a:pPr>
            <a:r>
              <a:rPr lang="en-US" sz="667" dirty="0">
                <a:solidFill>
                  <a:srgbClr val="2B3541"/>
                </a:solidFill>
                <a:latin typeface="Funnel Sans" pitchFamily="34" charset="0"/>
                <a:ea typeface="Funnel Sans" pitchFamily="34" charset="-122"/>
                <a:cs typeface="Funnel Sans" pitchFamily="34" charset="-120"/>
              </a:rPr>
              <a:t>The question is: Will they move fast enough to capture this unprecedented opportunity?</a:t>
            </a:r>
            <a:endParaRPr lang="en-US" sz="66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4951</Words>
  <Application>Microsoft Office PowerPoint</Application>
  <PresentationFormat>Widescreen</PresentationFormat>
  <Paragraphs>443</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Funnel Display</vt:lpstr>
      <vt:lpstr>Funnel Display Light</vt:lpstr>
      <vt:lpstr>Funnel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Pavan J</dc:creator>
  <cp:lastModifiedBy>Pavan J</cp:lastModifiedBy>
  <cp:revision>3</cp:revision>
  <dcterms:created xsi:type="dcterms:W3CDTF">2026-01-20T17:49:28Z</dcterms:created>
  <dcterms:modified xsi:type="dcterms:W3CDTF">2026-01-20T17:52:52Z</dcterms:modified>
</cp:coreProperties>
</file>